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588" autoAdjust="0"/>
    <p:restoredTop sz="94624" autoAdjust="0"/>
  </p:normalViewPr>
  <p:slideViewPr>
    <p:cSldViewPr>
      <p:cViewPr varScale="1">
        <p:scale>
          <a:sx n="73" d="100"/>
          <a:sy n="73" d="100"/>
        </p:scale>
        <p:origin x="-192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5/19/2012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5/19/2012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28600"/>
            <a:ext cx="7772400" cy="6463308"/>
          </a:xfrm>
          <a:prstGeom prst="rect">
            <a:avLst/>
          </a:prstGeom>
          <a:noFill/>
        </p:spPr>
        <p:txBody>
          <a:bodyPr wrap="square" rtlCol="0">
            <a:spAutoFit/>
          </a:bodyPr>
          <a:lstStyle/>
          <a:p>
            <a:r>
              <a:rPr lang="en-US" dirty="0" err="1" smtClean="0"/>
              <a:t>Prerevolution</a:t>
            </a:r>
            <a:r>
              <a:rPr lang="en-US" dirty="0" smtClean="0"/>
              <a:t> conditions:</a:t>
            </a:r>
          </a:p>
          <a:p>
            <a:pPr>
              <a:buFont typeface="Arial" pitchFamily="34" charset="0"/>
              <a:buChar char="•"/>
            </a:pPr>
            <a:r>
              <a:rPr lang="en-US" dirty="0" smtClean="0"/>
              <a:t>Absolute monarchy—guarded traditional structure of society and moved too slowly to modernize the economy</a:t>
            </a:r>
          </a:p>
          <a:p>
            <a:pPr>
              <a:buFont typeface="Arial" pitchFamily="34" charset="0"/>
              <a:buChar char="•"/>
            </a:pPr>
            <a:r>
              <a:rPr lang="en-US" dirty="0" smtClean="0"/>
              <a:t>Relative decline of France as a world power, which helped shake confidence in French government and institutions</a:t>
            </a:r>
          </a:p>
          <a:p>
            <a:pPr>
              <a:buFont typeface="Arial" pitchFamily="34" charset="0"/>
              <a:buChar char="•"/>
            </a:pPr>
            <a:r>
              <a:rPr lang="en-US" dirty="0" smtClean="0"/>
              <a:t>Worldwide population explosion: overcrowding of farmland forced people to leave countryside</a:t>
            </a:r>
          </a:p>
          <a:p>
            <a:pPr>
              <a:buFont typeface="Arial" pitchFamily="34" charset="0"/>
              <a:buChar char="•"/>
            </a:pPr>
            <a:r>
              <a:rPr lang="en-US" dirty="0" smtClean="0"/>
              <a:t>Accelerating growth of cities</a:t>
            </a:r>
          </a:p>
          <a:p>
            <a:pPr>
              <a:buFont typeface="Arial" pitchFamily="34" charset="0"/>
              <a:buChar char="•"/>
            </a:pPr>
            <a:r>
              <a:rPr lang="en-US" dirty="0" smtClean="0"/>
              <a:t>Overseas exploration and development of international commerce</a:t>
            </a:r>
          </a:p>
          <a:p>
            <a:pPr>
              <a:buFont typeface="Arial" pitchFamily="34" charset="0"/>
              <a:buChar char="•"/>
            </a:pPr>
            <a:r>
              <a:rPr lang="en-US" dirty="0" smtClean="0"/>
              <a:t>Beginnings of Industrial revolution</a:t>
            </a:r>
          </a:p>
          <a:p>
            <a:pPr>
              <a:buFont typeface="Arial" pitchFamily="34" charset="0"/>
              <a:buChar char="•"/>
            </a:pPr>
            <a:r>
              <a:rPr lang="en-US" dirty="0" smtClean="0"/>
              <a:t>Ferment of intellectual movement called the Enlightenment</a:t>
            </a:r>
          </a:p>
          <a:p>
            <a:pPr>
              <a:buFont typeface="Arial" pitchFamily="34" charset="0"/>
              <a:buChar char="•"/>
            </a:pPr>
            <a:r>
              <a:rPr lang="en-US" dirty="0" smtClean="0"/>
              <a:t>Heightening conflict between the monarchy and the aristocracy</a:t>
            </a:r>
          </a:p>
          <a:p>
            <a:pPr>
              <a:buFont typeface="Arial" pitchFamily="34" charset="0"/>
              <a:buChar char="•"/>
            </a:pPr>
            <a:r>
              <a:rPr lang="en-US" dirty="0" smtClean="0"/>
              <a:t>Depression of late 18</a:t>
            </a:r>
            <a:r>
              <a:rPr lang="en-US" baseline="30000" dirty="0" smtClean="0"/>
              <a:t>th</a:t>
            </a:r>
            <a:r>
              <a:rPr lang="en-US" dirty="0" smtClean="0"/>
              <a:t> century exacerbated by Louis’ failure to reform meaningfully</a:t>
            </a:r>
          </a:p>
          <a:p>
            <a:pPr>
              <a:buFont typeface="Arial" pitchFamily="34" charset="0"/>
              <a:buChar char="•"/>
            </a:pPr>
            <a:r>
              <a:rPr lang="en-US" dirty="0" smtClean="0"/>
              <a:t>Absolutism: right to levy taxes by royal decree, royal power centralized and strengthened</a:t>
            </a:r>
          </a:p>
          <a:p>
            <a:pPr>
              <a:buFont typeface="Arial" pitchFamily="34" charset="0"/>
              <a:buChar char="•"/>
            </a:pPr>
            <a:r>
              <a:rPr lang="en-US" dirty="0" smtClean="0"/>
              <a:t>Great nobles once ruled by duchies/counties by hereditary right</a:t>
            </a:r>
          </a:p>
          <a:p>
            <a:pPr>
              <a:buFont typeface="Arial" pitchFamily="34" charset="0"/>
              <a:buChar char="•"/>
            </a:pPr>
            <a:r>
              <a:rPr lang="en-US" dirty="0" smtClean="0"/>
              <a:t>Louis XIV replaced nobles by those appointed by king</a:t>
            </a:r>
          </a:p>
          <a:p>
            <a:pPr>
              <a:buFont typeface="Arial" pitchFamily="34" charset="0"/>
              <a:buChar char="•"/>
            </a:pPr>
            <a:r>
              <a:rPr lang="en-US" dirty="0" smtClean="0"/>
              <a:t>After time, he reduced them to ceremonial figures</a:t>
            </a:r>
          </a:p>
          <a:p>
            <a:pPr>
              <a:buFont typeface="Arial" pitchFamily="34" charset="0"/>
              <a:buChar char="•"/>
            </a:pPr>
            <a:r>
              <a:rPr lang="en-US" dirty="0" smtClean="0"/>
              <a:t>Power given to the </a:t>
            </a:r>
            <a:r>
              <a:rPr lang="en-US" dirty="0" err="1" smtClean="0"/>
              <a:t>intendants</a:t>
            </a:r>
            <a:r>
              <a:rPr lang="en-US" dirty="0" smtClean="0"/>
              <a:t> (newly ennobled middle class</a:t>
            </a:r>
          </a:p>
          <a:p>
            <a:pPr>
              <a:buFont typeface="Arial" pitchFamily="34" charset="0"/>
              <a:buChar char="•"/>
            </a:pPr>
            <a:r>
              <a:rPr lang="en-US" dirty="0" smtClean="0"/>
              <a:t>Easily removed by king</a:t>
            </a:r>
          </a:p>
          <a:p>
            <a:pPr>
              <a:buFont typeface="Arial" pitchFamily="34" charset="0"/>
              <a:buChar char="•"/>
            </a:pPr>
            <a:r>
              <a:rPr lang="en-US" dirty="0" smtClean="0"/>
              <a:t>Under Louis XIV absolutism at its apex, controlled economy, king with supreme power, but weak successors damaged his legacy.</a:t>
            </a:r>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Louis agreed to sign bill of rights and veto bill. Forced to go to Paris with the people. King and national assembly prisoners of Paris, but people still friendly to the King</a:t>
            </a:r>
          </a:p>
          <a:p>
            <a:pPr>
              <a:buFont typeface="Arial" pitchFamily="34" charset="0"/>
              <a:buChar char="•"/>
            </a:pPr>
            <a:r>
              <a:rPr lang="en-US" dirty="0" err="1" smtClean="0"/>
              <a:t>Defacto</a:t>
            </a:r>
            <a:r>
              <a:rPr lang="en-US" dirty="0" smtClean="0"/>
              <a:t> constitutional monarchy created. Daily expenses of the government created more debt, adding to original &gt;4 billion, especially because of abolition of the salt, tobacco and </a:t>
            </a:r>
            <a:r>
              <a:rPr lang="en-US" dirty="0" err="1" smtClean="0"/>
              <a:t>corvee</a:t>
            </a:r>
            <a:r>
              <a:rPr lang="en-US" dirty="0" smtClean="0"/>
              <a:t> taxes without replacement. Expenditure&gt;revenue</a:t>
            </a:r>
          </a:p>
          <a:p>
            <a:pPr>
              <a:buFont typeface="Arial" pitchFamily="34" charset="0"/>
              <a:buChar char="•"/>
            </a:pPr>
            <a:r>
              <a:rPr lang="en-US" dirty="0" smtClean="0"/>
              <a:t>Solution was to confiscate church property in </a:t>
            </a:r>
            <a:r>
              <a:rPr lang="en-US" dirty="0" err="1" smtClean="0"/>
              <a:t>nov</a:t>
            </a:r>
            <a:r>
              <a:rPr lang="en-US" dirty="0" smtClean="0"/>
              <a:t> 1789</a:t>
            </a:r>
          </a:p>
          <a:p>
            <a:pPr>
              <a:buFont typeface="Arial" pitchFamily="34" charset="0"/>
              <a:buChar char="•"/>
            </a:pPr>
            <a:r>
              <a:rPr lang="en-US" dirty="0" smtClean="0"/>
              <a:t>Paper money (</a:t>
            </a:r>
            <a:r>
              <a:rPr lang="en-US" dirty="0" err="1" smtClean="0"/>
              <a:t>assignats</a:t>
            </a:r>
            <a:r>
              <a:rPr lang="en-US" dirty="0" smtClean="0"/>
              <a:t>) issued to sell property—government creditors paid in </a:t>
            </a:r>
            <a:r>
              <a:rPr lang="en-US" dirty="0" err="1" smtClean="0"/>
              <a:t>assignats</a:t>
            </a:r>
            <a:r>
              <a:rPr lang="en-US" dirty="0" smtClean="0"/>
              <a:t>. Not spent as intended—spent at discount so lost face value. In 1790, </a:t>
            </a:r>
            <a:r>
              <a:rPr lang="en-US" dirty="0" err="1" smtClean="0"/>
              <a:t>assignats</a:t>
            </a:r>
            <a:r>
              <a:rPr lang="en-US" dirty="0" smtClean="0"/>
              <a:t> began to circulate as money and not just bonds, but value fell in front of coins. Too many </a:t>
            </a:r>
            <a:r>
              <a:rPr lang="en-US" dirty="0" err="1" smtClean="0"/>
              <a:t>assignats</a:t>
            </a:r>
            <a:r>
              <a:rPr lang="en-US" dirty="0" smtClean="0"/>
              <a:t> issued, watered down their  value. Spectators bought </a:t>
            </a:r>
            <a:r>
              <a:rPr lang="en-US" dirty="0" err="1" smtClean="0"/>
              <a:t>assignats</a:t>
            </a:r>
            <a:r>
              <a:rPr lang="en-US" dirty="0" smtClean="0"/>
              <a:t> at discounted prices. Repudiated in 1796, complicated fiscal crisis. </a:t>
            </a:r>
          </a:p>
          <a:p>
            <a:pPr>
              <a:buFont typeface="Arial" pitchFamily="34" charset="0"/>
              <a:buChar char="•"/>
            </a:pPr>
            <a:r>
              <a:rPr lang="en-US" dirty="0" smtClean="0"/>
              <a:t>Nationalization of church property led to lower class property owners</a:t>
            </a:r>
          </a:p>
          <a:p>
            <a:pPr>
              <a:buFont typeface="Arial" pitchFamily="34" charset="0"/>
              <a:buChar char="•"/>
            </a:pPr>
            <a:r>
              <a:rPr lang="en-US" dirty="0" smtClean="0"/>
              <a:t>July 1790 Civil constitution of the Clergy</a:t>
            </a:r>
          </a:p>
          <a:p>
            <a:pPr>
              <a:buFont typeface="Arial" pitchFamily="34" charset="0"/>
              <a:buChar char="•"/>
            </a:pPr>
            <a:r>
              <a:rPr lang="en-US" dirty="0" smtClean="0"/>
              <a:t>Reluctantly signed by king, restructuring of the church—higher salaries for lower priests, lower salaries for bishops. Multiple office holdings prohibited. Popular election of clergy and loyalty oath demanded. Bishops furious, even lower priests apprehensive—many of NA were atheists/deists, feared that doctrine might be attacked. Separation of Church and State, spiritual authority of Pope revoked. Clergy had to swear allegiance to king and constitution. Number of bishops reduced to 83 for the 83 administrative departments created by NA. Struck blow at aristocracy’s monopoly of high positions because now bishops had to be elected by departmental electors. Abolition of monastic orders. Many of clerical deputies opposed this move, as </a:t>
            </a:r>
            <a:r>
              <a:rPr lang="en-US" dirty="0" err="1" smtClean="0"/>
              <a:t>catholics</a:t>
            </a:r>
            <a:r>
              <a:rPr lang="en-US" dirty="0" smtClean="0"/>
              <a:t>, recognized authority of Pope. </a:t>
            </a:r>
          </a:p>
          <a:p>
            <a:pPr>
              <a:buFont typeface="Arial" pitchFamily="34" charset="0"/>
              <a:buChar char="•"/>
            </a:pPr>
            <a:r>
              <a:rPr lang="en-US" dirty="0" smtClean="0"/>
              <a:t>Ecclesiasts offended by provision of election by general population—those choosing church officials could be Jews, Protestants or even atheists</a:t>
            </a:r>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NA decreed toleration and civil rights for protestants and Jews. Refused motion to proclaim catholic faith as state religion—majority of priests in NA now sided with bishops </a:t>
            </a:r>
          </a:p>
          <a:p>
            <a:pPr>
              <a:buFont typeface="Arial" pitchFamily="34" charset="0"/>
              <a:buChar char="•"/>
            </a:pPr>
            <a:r>
              <a:rPr lang="en-US" dirty="0" smtClean="0"/>
              <a:t>Decreed that clerics had to take oath or lose position to ensure </a:t>
            </a:r>
            <a:r>
              <a:rPr lang="en-US" dirty="0" err="1" smtClean="0"/>
              <a:t>patriotisme</a:t>
            </a:r>
            <a:r>
              <a:rPr lang="en-US" dirty="0" smtClean="0"/>
              <a:t> of clergy, but only 7 bishops took oath and 50% of priests refused. Pope disapproved (lost 300,000 francs per year from properties in France), so loyalty to pope&gt;loyalty to government for these clergy. Pope was displeased by </a:t>
            </a:r>
            <a:r>
              <a:rPr lang="en-US" dirty="0" err="1" smtClean="0"/>
              <a:t>decleration</a:t>
            </a:r>
            <a:r>
              <a:rPr lang="en-US" dirty="0" smtClean="0"/>
              <a:t> of rights—seemed to put all religion on equal footing. Publicly announced opposition in 1791, said priests who took oath to government would be excommunicated. Also encouraged European sovereigns to rescue Louis—revolution would destroy monarchy and religion, the pillars of European civilization</a:t>
            </a:r>
          </a:p>
          <a:p>
            <a:pPr>
              <a:buFont typeface="Arial" pitchFamily="34" charset="0"/>
              <a:buChar char="•"/>
            </a:pPr>
            <a:r>
              <a:rPr lang="en-US" dirty="0" smtClean="0"/>
              <a:t>Religious </a:t>
            </a:r>
            <a:r>
              <a:rPr lang="en-US" dirty="0" err="1" smtClean="0"/>
              <a:t>schizm</a:t>
            </a:r>
            <a:r>
              <a:rPr lang="en-US" dirty="0" smtClean="0"/>
              <a:t> throughout predominantly catholic </a:t>
            </a:r>
            <a:r>
              <a:rPr lang="en-US" dirty="0" err="1" smtClean="0"/>
              <a:t>france</a:t>
            </a:r>
            <a:r>
              <a:rPr lang="en-US" dirty="0" smtClean="0"/>
              <a:t>, non-juror priests/cures continued administering sacraments.</a:t>
            </a:r>
          </a:p>
          <a:p>
            <a:pPr>
              <a:buFont typeface="Arial" pitchFamily="34" charset="0"/>
              <a:buChar char="•"/>
            </a:pPr>
            <a:r>
              <a:rPr lang="en-US" dirty="0" smtClean="0"/>
              <a:t>NA announced freedom of worship, but in towns and cities zealot patriots impeded non-jurors and non-jurors impeded constitutional clergy in rural areas. In 1791-92 pope grew more vocal against revolution, so NA began to legalize greater penalties for refractory non-jurors. </a:t>
            </a:r>
          </a:p>
          <a:p>
            <a:endParaRPr lang="en-US" dirty="0" smtClean="0"/>
          </a:p>
          <a:p>
            <a:pPr>
              <a:buFont typeface="Arial" pitchFamily="34" charset="0"/>
              <a:buChar char="•"/>
            </a:pPr>
            <a:r>
              <a:rPr lang="en-US" dirty="0" smtClean="0"/>
              <a:t>Constitution of 1791: departmental administrative system and matching uniform court system. 83 departments, divided into districts, cantons and communes (municipalities). Department officials elected indirectly by eligible citizens of districts. Cantons were voting divisions of districts created for convenience. New judiciary created to replace mess of royal courts. Judicial power completely independent of legislative and executive powers, exercised by popularly elected judges with 6 year terms. King represented by procurator, who could address court but not participate in decisions.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Justice democratized but still in name of the king, but constitution cut into king’s administrative and judicial powers.</a:t>
            </a:r>
          </a:p>
          <a:p>
            <a:pPr>
              <a:buFont typeface="Arial" pitchFamily="34" charset="0"/>
              <a:buChar char="•"/>
            </a:pPr>
            <a:r>
              <a:rPr lang="en-US" dirty="0" smtClean="0"/>
              <a:t>Flight to </a:t>
            </a:r>
            <a:r>
              <a:rPr lang="en-US" dirty="0" err="1" smtClean="0"/>
              <a:t>Varennes</a:t>
            </a:r>
            <a:r>
              <a:rPr lang="en-US" dirty="0" smtClean="0"/>
              <a:t> June 1791—king tried to flee </a:t>
            </a:r>
            <a:r>
              <a:rPr lang="en-US" dirty="0" err="1" smtClean="0"/>
              <a:t>paris</a:t>
            </a:r>
            <a:r>
              <a:rPr lang="en-US" dirty="0" smtClean="0"/>
              <a:t> and left behind manifesto denouncing the constitution. Planned to escape to Austrian border, declare constitution and NA and nationalization of church property void, charge with hopefully loyal northern </a:t>
            </a:r>
            <a:r>
              <a:rPr lang="en-US" dirty="0" err="1" smtClean="0"/>
              <a:t>france</a:t>
            </a:r>
            <a:r>
              <a:rPr lang="en-US" dirty="0" smtClean="0"/>
              <a:t> troops and help of Leopold II of Austria to regain kingdom</a:t>
            </a:r>
          </a:p>
          <a:p>
            <a:pPr>
              <a:buFont typeface="Arial" pitchFamily="34" charset="0"/>
              <a:buChar char="•"/>
            </a:pPr>
            <a:r>
              <a:rPr lang="en-US" dirty="0" smtClean="0"/>
              <a:t>But caught in </a:t>
            </a:r>
            <a:r>
              <a:rPr lang="en-US" dirty="0" err="1" smtClean="0"/>
              <a:t>Varennes</a:t>
            </a:r>
            <a:r>
              <a:rPr lang="en-US" dirty="0" smtClean="0"/>
              <a:t>—national guard of Paris brought him back, NA fabricated kidnapping story—wanted constitutional monarchy and thought </a:t>
            </a:r>
            <a:r>
              <a:rPr lang="en-US" dirty="0" err="1" smtClean="0"/>
              <a:t>france</a:t>
            </a:r>
            <a:r>
              <a:rPr lang="en-US" dirty="0" smtClean="0"/>
              <a:t> not ready to become republic yet—but truth couldn’t be suppressed; king’s support for revolution a sham.</a:t>
            </a:r>
          </a:p>
          <a:p>
            <a:pPr>
              <a:buFont typeface="Arial" pitchFamily="34" charset="0"/>
              <a:buChar char="•"/>
            </a:pPr>
            <a:r>
              <a:rPr lang="en-US" dirty="0" smtClean="0"/>
              <a:t>King imprisoned in </a:t>
            </a:r>
            <a:r>
              <a:rPr lang="en-US" dirty="0" err="1" smtClean="0"/>
              <a:t>tuilleries</a:t>
            </a:r>
            <a:r>
              <a:rPr lang="en-US" dirty="0" smtClean="0"/>
              <a:t>, </a:t>
            </a:r>
            <a:r>
              <a:rPr lang="en-US" dirty="0" err="1" smtClean="0"/>
              <a:t>paris</a:t>
            </a:r>
            <a:r>
              <a:rPr lang="en-US" dirty="0" smtClean="0"/>
              <a:t>, constantly under public scrutiny, budget of 8 million </a:t>
            </a:r>
            <a:r>
              <a:rPr lang="en-US" dirty="0" err="1" smtClean="0"/>
              <a:t>livres</a:t>
            </a:r>
            <a:r>
              <a:rPr lang="en-US" dirty="0" smtClean="0"/>
              <a:t>/year. </a:t>
            </a:r>
          </a:p>
          <a:p>
            <a:pPr>
              <a:buFont typeface="Arial" pitchFamily="34" charset="0"/>
              <a:buChar char="•"/>
            </a:pPr>
            <a:r>
              <a:rPr lang="en-US" dirty="0" smtClean="0"/>
              <a:t>People marched with petition to depose king, but wanted to replace him with a suitable candidate</a:t>
            </a:r>
          </a:p>
          <a:p>
            <a:pPr>
              <a:buFont typeface="Arial" pitchFamily="34" charset="0"/>
              <a:buChar char="•"/>
            </a:pPr>
            <a:r>
              <a:rPr lang="en-US" dirty="0" smtClean="0"/>
              <a:t>Factions in the NA—constitutional monarchy with Louis or someone else, or republic?</a:t>
            </a:r>
          </a:p>
          <a:p>
            <a:pPr>
              <a:buFont typeface="Arial" pitchFamily="34" charset="0"/>
              <a:buChar char="•"/>
            </a:pPr>
            <a:r>
              <a:rPr lang="en-US" dirty="0" smtClean="0"/>
              <a:t>50,000 workers marked on Champ de Mars to sign truly republican petition calling for abdication of Louis and organization of new executive power. NA wanted to maintain order, sent national guard to disperse crowds. Some killed, but republican movement suppressed—200 radicals arrested, republican newspapers and clubs shut down temporarily</a:t>
            </a:r>
          </a:p>
          <a:p>
            <a:pPr>
              <a:buFont typeface="Arial" pitchFamily="34" charset="0"/>
              <a:buChar char="•"/>
            </a:pPr>
            <a:r>
              <a:rPr lang="en-US" dirty="0" smtClean="0"/>
              <a:t>New version of </a:t>
            </a:r>
            <a:r>
              <a:rPr lang="en-US" dirty="0" smtClean="0"/>
              <a:t>1791 </a:t>
            </a:r>
            <a:r>
              <a:rPr lang="en-US" dirty="0" smtClean="0"/>
              <a:t>Constitution—if king fled country and didn’t return for more than 2 months, considered abdicated. If led army against France, would be tried for treason</a:t>
            </a:r>
          </a:p>
          <a:p>
            <a:pPr>
              <a:buFont typeface="Arial" pitchFamily="34" charset="0"/>
              <a:buChar char="•"/>
            </a:pPr>
            <a:r>
              <a:rPr lang="en-US" dirty="0" smtClean="0"/>
              <a:t>Unicameral legislative assembly, not summoned or dissolved by king, but he could prolong sessions. LA would have total authority over taxation, no royal sanction required, veto could be overridden. </a:t>
            </a:r>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King still head of army, navy and foreign affairs but couldn’t act without legislative consent. </a:t>
            </a:r>
          </a:p>
          <a:p>
            <a:pPr>
              <a:buFont typeface="Arial" pitchFamily="34" charset="0"/>
              <a:buChar char="•"/>
            </a:pPr>
            <a:r>
              <a:rPr lang="en-US" dirty="0" smtClean="0"/>
              <a:t>All men over 25 could vote, but only active citizens (paid direct tax &gt;3 francs annually) who elected district electors who chose department electors who voted for deputies to the legislative assembly. 4.3 million active citizens—quite democratic, but some thought it was violation of declaration of rights. LA had no members from constituent assembly—all new, young, members, fewer clergy and nobles</a:t>
            </a:r>
          </a:p>
          <a:p>
            <a:pPr>
              <a:buFont typeface="Arial" pitchFamily="34" charset="0"/>
              <a:buChar char="•"/>
            </a:pPr>
            <a:r>
              <a:rPr lang="en-US" dirty="0" smtClean="0"/>
              <a:t>August 1791 Declaration of </a:t>
            </a:r>
            <a:r>
              <a:rPr lang="en-US" dirty="0" err="1" smtClean="0"/>
              <a:t>pillnitz</a:t>
            </a:r>
            <a:r>
              <a:rPr lang="en-US" dirty="0" smtClean="0"/>
              <a:t>—Leopold II and Frederick William II asserted restoration of powers was in the interest of all </a:t>
            </a:r>
            <a:r>
              <a:rPr lang="en-US" dirty="0" err="1" smtClean="0"/>
              <a:t>european</a:t>
            </a:r>
            <a:r>
              <a:rPr lang="en-US" dirty="0" smtClean="0"/>
              <a:t> powers, but would not act till all powers agreed—nevertheless, alarmed legislative assembly. </a:t>
            </a:r>
          </a:p>
          <a:p>
            <a:pPr>
              <a:buFont typeface="Arial" pitchFamily="34" charset="0"/>
              <a:buChar char="•"/>
            </a:pPr>
            <a:r>
              <a:rPr lang="en-US" dirty="0" err="1" smtClean="0"/>
              <a:t>Emigres</a:t>
            </a:r>
            <a:r>
              <a:rPr lang="en-US" dirty="0" smtClean="0"/>
              <a:t> collecting in small states of </a:t>
            </a:r>
            <a:r>
              <a:rPr lang="en-US" dirty="0" err="1" smtClean="0"/>
              <a:t>rhineland</a:t>
            </a:r>
            <a:r>
              <a:rPr lang="en-US" dirty="0" smtClean="0"/>
              <a:t>, opposed revolution</a:t>
            </a:r>
          </a:p>
          <a:p>
            <a:pPr>
              <a:buFont typeface="Arial" pitchFamily="34" charset="0"/>
              <a:buChar char="•"/>
            </a:pPr>
            <a:r>
              <a:rPr lang="en-US" dirty="0" smtClean="0"/>
              <a:t>LA ordered </a:t>
            </a:r>
            <a:r>
              <a:rPr lang="en-US" dirty="0" err="1" smtClean="0"/>
              <a:t>emigres</a:t>
            </a:r>
            <a:r>
              <a:rPr lang="en-US" dirty="0" smtClean="0"/>
              <a:t> to return or be guilty of treason, punishable by death</a:t>
            </a:r>
          </a:p>
          <a:p>
            <a:pPr>
              <a:buFont typeface="Arial" pitchFamily="34" charset="0"/>
              <a:buChar char="•"/>
            </a:pPr>
            <a:r>
              <a:rPr lang="en-US" dirty="0" err="1" smtClean="0"/>
              <a:t>Persistant</a:t>
            </a:r>
            <a:r>
              <a:rPr lang="en-US" dirty="0" smtClean="0"/>
              <a:t> rumors of rulers’ conspiracy with </a:t>
            </a:r>
            <a:r>
              <a:rPr lang="en-US" dirty="0" err="1" smtClean="0"/>
              <a:t>emigres</a:t>
            </a:r>
            <a:r>
              <a:rPr lang="en-US" dirty="0" smtClean="0"/>
              <a:t> and foreign powers. </a:t>
            </a:r>
            <a:r>
              <a:rPr lang="en-US" dirty="0" err="1" smtClean="0"/>
              <a:t>Girondins</a:t>
            </a:r>
            <a:r>
              <a:rPr lang="en-US" dirty="0" smtClean="0"/>
              <a:t> convinced LA that France was in mortal danger. March 1792 king replaced ministers with </a:t>
            </a:r>
            <a:r>
              <a:rPr lang="en-US" dirty="0" err="1" smtClean="0"/>
              <a:t>Girondins</a:t>
            </a:r>
            <a:r>
              <a:rPr lang="en-US" dirty="0" smtClean="0"/>
              <a:t> to please majority. King persuaded to declare war. Robespierre and Marat against war because they feared foreign armies would destroy the revolution</a:t>
            </a:r>
          </a:p>
          <a:p>
            <a:pPr>
              <a:buFont typeface="Arial" pitchFamily="34" charset="0"/>
              <a:buChar char="•"/>
            </a:pPr>
            <a:r>
              <a:rPr lang="en-US" dirty="0" err="1" smtClean="0"/>
              <a:t>Girondins</a:t>
            </a:r>
            <a:r>
              <a:rPr lang="en-US" dirty="0" smtClean="0"/>
              <a:t> wanted war because they thought France would lost initially, resulting in overthrow of monarchy and establishment of republic ruled by them. Royalists and constitutional monarchists wanted war to show strength of constitutional monarchy. Royalists felt if they lost, victorious </a:t>
            </a:r>
            <a:r>
              <a:rPr lang="en-US" dirty="0" err="1" smtClean="0"/>
              <a:t>european</a:t>
            </a:r>
            <a:r>
              <a:rPr lang="en-US" dirty="0" smtClean="0"/>
              <a:t> monarchs would end revolution and restore Louis anyway. </a:t>
            </a:r>
          </a:p>
          <a:p>
            <a:pPr>
              <a:buFont typeface="Arial" pitchFamily="34" charset="0"/>
              <a:buChar char="•"/>
            </a:pPr>
            <a:r>
              <a:rPr lang="en-US" dirty="0" smtClean="0"/>
              <a:t>French army in shambles—</a:t>
            </a:r>
            <a:r>
              <a:rPr lang="en-US" dirty="0" err="1" smtClean="0"/>
              <a:t>emigres</a:t>
            </a:r>
            <a:r>
              <a:rPr lang="en-US" dirty="0" smtClean="0"/>
              <a:t> created acute shortage of qualified officers. Nobles had been replaced by non-commissioned officers and civilians but lacked training, habit of command and leadership. Revolutionary spirit was hardly conducive to discipline</a:t>
            </a:r>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Enemies of the </a:t>
            </a:r>
            <a:r>
              <a:rPr lang="en-US" dirty="0" err="1" smtClean="0"/>
              <a:t>Girondins</a:t>
            </a:r>
            <a:r>
              <a:rPr lang="en-US" dirty="0" smtClean="0"/>
              <a:t> accused them of mismanaging war effort, </a:t>
            </a:r>
            <a:r>
              <a:rPr lang="en-US" dirty="0" err="1" smtClean="0"/>
              <a:t>Girondins</a:t>
            </a:r>
            <a:r>
              <a:rPr lang="en-US" dirty="0" smtClean="0"/>
              <a:t> tried to order 20,000 national guard to Paris to defend capital—Louis vetoed, June 1792 dismissed </a:t>
            </a:r>
            <a:r>
              <a:rPr lang="en-US" dirty="0" err="1" smtClean="0"/>
              <a:t>Girondins</a:t>
            </a:r>
            <a:r>
              <a:rPr lang="en-US" dirty="0" smtClean="0"/>
              <a:t>. 1 week later, civilian mobs of sans-</a:t>
            </a:r>
            <a:r>
              <a:rPr lang="en-US" dirty="0" err="1" smtClean="0"/>
              <a:t>coulottes</a:t>
            </a:r>
            <a:r>
              <a:rPr lang="en-US" dirty="0" smtClean="0"/>
              <a:t> stormed hall of LA and marched on </a:t>
            </a:r>
            <a:r>
              <a:rPr lang="en-US" dirty="0" err="1" smtClean="0"/>
              <a:t>tuilleries</a:t>
            </a:r>
            <a:r>
              <a:rPr lang="en-US" dirty="0" smtClean="0"/>
              <a:t>. No harm done, but </a:t>
            </a:r>
            <a:r>
              <a:rPr lang="en-US" dirty="0" err="1" smtClean="0"/>
              <a:t>Girondins</a:t>
            </a:r>
            <a:r>
              <a:rPr lang="en-US" dirty="0" smtClean="0"/>
              <a:t> scared—abandoned idea of overthrow of monarchy—if king went down, so would they. Secretly negotiated  for reinstatement in royal ministry</a:t>
            </a:r>
          </a:p>
          <a:p>
            <a:pPr>
              <a:buFont typeface="Arial" pitchFamily="34" charset="0"/>
              <a:buChar char="•"/>
            </a:pPr>
            <a:r>
              <a:rPr lang="en-US" dirty="0" smtClean="0"/>
              <a:t>Despite veto, national guard from all over </a:t>
            </a:r>
            <a:r>
              <a:rPr lang="en-US" dirty="0" err="1" smtClean="0"/>
              <a:t>france</a:t>
            </a:r>
            <a:r>
              <a:rPr lang="en-US" dirty="0" smtClean="0"/>
              <a:t> arrived in Paris June 1792, singing Marseillaise. But troops were won over by Jacobins, petitioned for </a:t>
            </a:r>
            <a:r>
              <a:rPr lang="en-US" dirty="0" err="1" smtClean="0"/>
              <a:t>supsension</a:t>
            </a:r>
            <a:r>
              <a:rPr lang="en-US" dirty="0" smtClean="0"/>
              <a:t> of king. </a:t>
            </a:r>
          </a:p>
          <a:p>
            <a:pPr>
              <a:buFont typeface="Arial" pitchFamily="34" charset="0"/>
              <a:buChar char="•"/>
            </a:pPr>
            <a:r>
              <a:rPr lang="en-US" dirty="0" smtClean="0"/>
              <a:t>July 1792—Brunswick manifesto (Prussian army)—if any harm done to royal family, retributions would follow.  Aroused anger toward royal family, 47/48 sections petitioned for Louis’s dismissal. LA (led by </a:t>
            </a:r>
            <a:r>
              <a:rPr lang="en-US" dirty="0" err="1" smtClean="0"/>
              <a:t>Girondins</a:t>
            </a:r>
            <a:r>
              <a:rPr lang="en-US" dirty="0" smtClean="0"/>
              <a:t>) condemned resolution of sections.</a:t>
            </a:r>
          </a:p>
          <a:p>
            <a:pPr>
              <a:buFont typeface="Arial" pitchFamily="34" charset="0"/>
              <a:buChar char="•"/>
            </a:pPr>
            <a:r>
              <a:rPr lang="en-US" dirty="0" smtClean="0"/>
              <a:t>August 10</a:t>
            </a:r>
            <a:r>
              <a:rPr lang="en-US" baseline="30000" dirty="0" smtClean="0"/>
              <a:t>th</a:t>
            </a:r>
            <a:r>
              <a:rPr lang="en-US" dirty="0" smtClean="0"/>
              <a:t> 1792, mob marched on </a:t>
            </a:r>
            <a:r>
              <a:rPr lang="en-US" dirty="0" err="1" smtClean="0"/>
              <a:t>tuilleries</a:t>
            </a:r>
            <a:r>
              <a:rPr lang="en-US" dirty="0" smtClean="0"/>
              <a:t>, sans-culottes and </a:t>
            </a:r>
            <a:r>
              <a:rPr lang="en-US" dirty="0" err="1" smtClean="0"/>
              <a:t>federes</a:t>
            </a:r>
            <a:r>
              <a:rPr lang="en-US" dirty="0" smtClean="0"/>
              <a:t>, but king not there—with LA and </a:t>
            </a:r>
            <a:r>
              <a:rPr lang="en-US" dirty="0" err="1" smtClean="0"/>
              <a:t>Girondins</a:t>
            </a:r>
            <a:r>
              <a:rPr lang="en-US" dirty="0" smtClean="0"/>
              <a:t>. 900 </a:t>
            </a:r>
            <a:r>
              <a:rPr lang="en-US" dirty="0" err="1" smtClean="0"/>
              <a:t>swiss</a:t>
            </a:r>
            <a:r>
              <a:rPr lang="en-US" dirty="0" smtClean="0"/>
              <a:t> guards defending palace were swept aside as palace was sacked.</a:t>
            </a:r>
          </a:p>
          <a:p>
            <a:pPr>
              <a:buFont typeface="Arial" pitchFamily="34" charset="0"/>
              <a:buChar char="•"/>
            </a:pPr>
            <a:r>
              <a:rPr lang="en-US" dirty="0" smtClean="0"/>
              <a:t>Central committee of the sections, which called itself the insurrectionary commune and then the Paris Commune forced LA to suspend king and confine him and his family in the Temple (medieval fortress), also to order election by universal manhood suffrage of national convention to write new Republican constitution</a:t>
            </a:r>
          </a:p>
          <a:p>
            <a:pPr>
              <a:buFont typeface="Arial" pitchFamily="34" charset="0"/>
              <a:buChar char="•"/>
            </a:pPr>
            <a:r>
              <a:rPr lang="en-US" dirty="0" smtClean="0"/>
              <a:t>Until convention could be convened, LA appointed provisional executive council with 6 ministers to head government</a:t>
            </a:r>
          </a:p>
          <a:p>
            <a:pPr>
              <a:buFont typeface="Arial" pitchFamily="34" charset="0"/>
              <a:buChar char="•"/>
            </a:pPr>
            <a:r>
              <a:rPr lang="en-US" dirty="0" err="1" smtClean="0"/>
              <a:t>Girondin</a:t>
            </a:r>
            <a:r>
              <a:rPr lang="en-US" dirty="0" smtClean="0"/>
              <a:t> majority, but real power held by Paris commune, especially the Danton faction</a:t>
            </a:r>
            <a:r>
              <a:rPr lang="en-IN" dirty="0" smtClean="0"/>
              <a:t>—Danton called for 30,000 </a:t>
            </a:r>
            <a:r>
              <a:rPr lang="en-IN" dirty="0" err="1" smtClean="0"/>
              <a:t>parisian</a:t>
            </a:r>
            <a:r>
              <a:rPr lang="en-IN" dirty="0" smtClean="0"/>
              <a:t> volunteers to meet the enemy, also initiated </a:t>
            </a:r>
            <a:r>
              <a:rPr lang="en-IN" dirty="0" err="1" smtClean="0"/>
              <a:t>nighttime</a:t>
            </a:r>
            <a:r>
              <a:rPr lang="en-IN" dirty="0" smtClean="0"/>
              <a:t> domiciliary visits—house searches for traitors and weapons, leading to arrests and extreme overcrowding of jails</a:t>
            </a: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September 1792 news of imminent </a:t>
            </a:r>
            <a:r>
              <a:rPr lang="en-US" dirty="0" err="1" smtClean="0"/>
              <a:t>prussian</a:t>
            </a:r>
            <a:r>
              <a:rPr lang="en-US" dirty="0" smtClean="0"/>
              <a:t> defeat of Verdun, last fortress defending Paris. Radical newspapers had been spreading fear that the prison population was planning a breakout to help the Prussians, so to foil ‘royalist plot’ radicals </a:t>
            </a:r>
            <a:r>
              <a:rPr lang="en-US" dirty="0" err="1" smtClean="0"/>
              <a:t>counselled</a:t>
            </a:r>
            <a:r>
              <a:rPr lang="en-US" dirty="0" smtClean="0"/>
              <a:t> people to fall upon the prisoners and kill them—September massacre, sacking of prisons, applauded by the Paris Commune. 1200 died (50% of prisoners) killings looked upon as revolutionary justice in purest form</a:t>
            </a:r>
          </a:p>
          <a:p>
            <a:pPr>
              <a:buFont typeface="Arial" pitchFamily="34" charset="0"/>
              <a:buChar char="•"/>
            </a:pPr>
            <a:r>
              <a:rPr lang="en-US" dirty="0" smtClean="0"/>
              <a:t>News of Prussian defeat in </a:t>
            </a:r>
            <a:r>
              <a:rPr lang="en-US" dirty="0" err="1" smtClean="0"/>
              <a:t>Valmy</a:t>
            </a:r>
            <a:r>
              <a:rPr lang="en-US" dirty="0" smtClean="0"/>
              <a:t> arrived</a:t>
            </a:r>
          </a:p>
          <a:p>
            <a:pPr>
              <a:buFont typeface="Arial" pitchFamily="34" charset="0"/>
              <a:buChar char="•"/>
            </a:pPr>
            <a:r>
              <a:rPr lang="en-US" dirty="0" smtClean="0"/>
              <a:t>Sept 21 1792, </a:t>
            </a:r>
            <a:r>
              <a:rPr lang="en-US" dirty="0" err="1" smtClean="0"/>
              <a:t>Nationoal</a:t>
            </a:r>
            <a:r>
              <a:rPr lang="en-US" dirty="0" smtClean="0"/>
              <a:t> convention abolished monarchy—</a:t>
            </a:r>
            <a:r>
              <a:rPr lang="en-US" dirty="0" err="1" smtClean="0"/>
              <a:t>french</a:t>
            </a:r>
            <a:r>
              <a:rPr lang="en-US" dirty="0" smtClean="0"/>
              <a:t> Republic. Almost ½ of deputies less than 40 years old, but politically experienced. Largely middle class. Faced tremendous challenges—republican constitution to be written, war to be won, Louis question, feed the country, curb Paris commune and suppress domestic opposition to the Revolution. </a:t>
            </a:r>
          </a:p>
          <a:p>
            <a:pPr>
              <a:buFont typeface="Arial" pitchFamily="34" charset="0"/>
              <a:buChar char="•"/>
            </a:pPr>
            <a:r>
              <a:rPr lang="en-US" dirty="0" smtClean="0"/>
              <a:t>But the body was plagued by factionalism that upstaged the issues: </a:t>
            </a:r>
          </a:p>
          <a:p>
            <a:pPr lvl="1">
              <a:buFont typeface="Arial" pitchFamily="34" charset="0"/>
              <a:buChar char="•"/>
            </a:pPr>
            <a:r>
              <a:rPr lang="en-US" dirty="0" smtClean="0"/>
              <a:t>Leftist Jacobins—sought support of Paris, willing to offer certain amount of economic regulation in order to maintain alliance with city, denounced federalism as source of disunity and as a counter-revolutionary threat to indivisible general will. Promoted powerful central government and determined to drive revolution forward till a perfect republic of virtue was achieved. Saw people as sovereign but in need of instruction in republican virtue. Force people to be free till they could share Jacobin vision—Robespierre, Danton and Marat</a:t>
            </a:r>
          </a:p>
          <a:p>
            <a:pPr lvl="1">
              <a:buFont typeface="Arial" pitchFamily="34" charset="0"/>
              <a:buChar char="•"/>
            </a:pPr>
            <a:r>
              <a:rPr lang="en-US" dirty="0" smtClean="0"/>
              <a:t>Centre (the plain)—majority, could swing vote to either side</a:t>
            </a:r>
          </a:p>
          <a:p>
            <a:pPr lvl="1">
              <a:buFont typeface="Arial" pitchFamily="34" charset="0"/>
              <a:buChar char="•"/>
            </a:pPr>
            <a:r>
              <a:rPr lang="en-US" dirty="0" smtClean="0"/>
              <a:t>Right Conservatives/moderate liberals—</a:t>
            </a:r>
            <a:r>
              <a:rPr lang="en-US" dirty="0" err="1" smtClean="0"/>
              <a:t>girondins</a:t>
            </a:r>
            <a:r>
              <a:rPr lang="en-US" dirty="0" smtClean="0"/>
              <a:t>, represented legality and the provinces, favored leniency towards king, opposed sans-culotte demands for paternal economic regulation, supported federalism or decentralization, </a:t>
            </a:r>
            <a:r>
              <a:rPr lang="en-US" dirty="0" err="1" smtClean="0"/>
              <a:t>combatted</a:t>
            </a:r>
            <a:r>
              <a:rPr lang="en-US" dirty="0" smtClean="0"/>
              <a:t> powerful government in Paris</a:t>
            </a:r>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Special committee concluded that king should be tried by convention and their verdict need not be ratified by public. Later in Nov 1792, found stash of private letters in </a:t>
            </a:r>
            <a:r>
              <a:rPr lang="en-US" dirty="0" err="1" smtClean="0"/>
              <a:t>tuilleries</a:t>
            </a:r>
            <a:r>
              <a:rPr lang="en-US" dirty="0" smtClean="0"/>
              <a:t> that confirmed Louis had been enemy to revolution from years back</a:t>
            </a:r>
          </a:p>
          <a:p>
            <a:pPr>
              <a:buFont typeface="Arial" pitchFamily="34" charset="0"/>
              <a:buChar char="•"/>
            </a:pPr>
            <a:r>
              <a:rPr lang="en-US" dirty="0" smtClean="0"/>
              <a:t>Convention almost unanimously found king guilty of treason, guillotined Jan 1793</a:t>
            </a:r>
          </a:p>
          <a:p>
            <a:pPr>
              <a:buFont typeface="Arial" pitchFamily="34" charset="0"/>
              <a:buChar char="•"/>
            </a:pPr>
            <a:r>
              <a:rPr lang="en-US" dirty="0" err="1" smtClean="0"/>
              <a:t>Girondins</a:t>
            </a:r>
            <a:r>
              <a:rPr lang="en-US" dirty="0" smtClean="0"/>
              <a:t> had wanted fair trial for king and plebiscite on punishment for king—seen as counter-revolutionary. Defeats on battlefield also attributed to them. </a:t>
            </a:r>
          </a:p>
          <a:p>
            <a:pPr>
              <a:buFont typeface="Arial" pitchFamily="34" charset="0"/>
              <a:buChar char="•"/>
            </a:pPr>
            <a:r>
              <a:rPr lang="en-US" dirty="0" smtClean="0"/>
              <a:t>April 1793, Gen. </a:t>
            </a:r>
            <a:r>
              <a:rPr lang="en-US" dirty="0" err="1" smtClean="0"/>
              <a:t>Dumouriez</a:t>
            </a:r>
            <a:r>
              <a:rPr lang="en-US" dirty="0" smtClean="0"/>
              <a:t> defected to Austrians—supported charge of treason. </a:t>
            </a:r>
          </a:p>
          <a:p>
            <a:pPr>
              <a:buFont typeface="Arial" pitchFamily="34" charset="0"/>
              <a:buChar char="•"/>
            </a:pPr>
            <a:r>
              <a:rPr lang="en-US" dirty="0" smtClean="0"/>
              <a:t>Rapidly rising food prices, but </a:t>
            </a:r>
            <a:r>
              <a:rPr lang="en-US" dirty="0" err="1" smtClean="0"/>
              <a:t>Girondins</a:t>
            </a:r>
            <a:r>
              <a:rPr lang="en-US" dirty="0" smtClean="0"/>
              <a:t> opposed setting price ceilings on foodstuffs—people bitter</a:t>
            </a:r>
            <a:r>
              <a:rPr lang="en-IN" dirty="0" smtClean="0"/>
              <a:t>, </a:t>
            </a:r>
            <a:r>
              <a:rPr lang="en-IN" dirty="0" err="1" smtClean="0"/>
              <a:t>Girondins</a:t>
            </a:r>
            <a:r>
              <a:rPr lang="en-IN" dirty="0" smtClean="0"/>
              <a:t> publicly castigated sans-</a:t>
            </a:r>
            <a:r>
              <a:rPr lang="en-IN" dirty="0" err="1" smtClean="0"/>
              <a:t>cullottes</a:t>
            </a:r>
            <a:r>
              <a:rPr lang="en-IN" dirty="0" smtClean="0"/>
              <a:t> in convention and threatened those who wished to out the </a:t>
            </a:r>
            <a:r>
              <a:rPr lang="en-IN" dirty="0" err="1" smtClean="0"/>
              <a:t>Girondins</a:t>
            </a:r>
            <a:r>
              <a:rPr lang="en-IN" dirty="0" smtClean="0"/>
              <a:t> with annihilation by forces of </a:t>
            </a:r>
            <a:r>
              <a:rPr lang="en-IN" dirty="0" err="1" smtClean="0"/>
              <a:t>girondin</a:t>
            </a:r>
            <a:r>
              <a:rPr lang="en-IN" dirty="0" smtClean="0"/>
              <a:t> supporters in provinces if any </a:t>
            </a:r>
            <a:r>
              <a:rPr lang="en-IN" dirty="0" err="1" smtClean="0"/>
              <a:t>girondin</a:t>
            </a:r>
            <a:r>
              <a:rPr lang="en-IN" dirty="0" smtClean="0"/>
              <a:t> was harmed</a:t>
            </a:r>
          </a:p>
          <a:p>
            <a:pPr>
              <a:buFont typeface="Arial" pitchFamily="34" charset="0"/>
              <a:buChar char="•"/>
            </a:pPr>
            <a:r>
              <a:rPr lang="en-IN" dirty="0" smtClean="0"/>
              <a:t>June 1793 80,000 </a:t>
            </a:r>
            <a:r>
              <a:rPr lang="en-IN" dirty="0" err="1" smtClean="0"/>
              <a:t>parisians</a:t>
            </a:r>
            <a:r>
              <a:rPr lang="en-IN" dirty="0" smtClean="0"/>
              <a:t>, including national guard with cannons, surrounded convention and demanded arrest of some </a:t>
            </a:r>
            <a:r>
              <a:rPr lang="en-IN" dirty="0" err="1" smtClean="0"/>
              <a:t>Girondin</a:t>
            </a:r>
            <a:r>
              <a:rPr lang="en-IN" dirty="0" smtClean="0"/>
              <a:t> deputies and 2 G ministers. Convention complied, </a:t>
            </a:r>
            <a:r>
              <a:rPr lang="en-IN" dirty="0" err="1" smtClean="0"/>
              <a:t>Girondin</a:t>
            </a:r>
            <a:r>
              <a:rPr lang="en-IN" dirty="0" smtClean="0"/>
              <a:t> leaders later guillotined. Demise added to anti-Parisian sentiments in provinces and demonstrated that representative government in France existed in name only. </a:t>
            </a:r>
          </a:p>
          <a:p>
            <a:pPr>
              <a:buFont typeface="Arial" pitchFamily="34" charset="0"/>
              <a:buChar char="•"/>
            </a:pPr>
            <a:r>
              <a:rPr lang="en-IN" dirty="0" smtClean="0"/>
              <a:t>July 1793—reign of Jacobins. Peasant revolt in Vendee at its height, several major provincial cities rebelled against central government, foreign armies threatened frontiers. Paris was volatile with riots demanding radical/socialist legislation. Marat killed by young woman from Provence, threw </a:t>
            </a:r>
            <a:r>
              <a:rPr lang="en-IN" dirty="0" err="1" smtClean="0"/>
              <a:t>parisians</a:t>
            </a:r>
            <a:r>
              <a:rPr lang="en-IN" dirty="0" smtClean="0"/>
              <a:t> into frenzy of paranoia</a:t>
            </a:r>
          </a:p>
          <a:p>
            <a:pPr>
              <a:buFont typeface="Arial" pitchFamily="34" charset="0"/>
              <a:buChar char="•"/>
            </a:pPr>
            <a:r>
              <a:rPr lang="en-IN" dirty="0" smtClean="0"/>
              <a:t>The Committee of Public safety (est. </a:t>
            </a:r>
            <a:r>
              <a:rPr lang="en-IN" dirty="0" err="1" smtClean="0"/>
              <a:t>april</a:t>
            </a:r>
            <a:r>
              <a:rPr lang="en-IN" dirty="0" smtClean="0"/>
              <a:t> 1793 to serve as executive organ of </a:t>
            </a:r>
            <a:r>
              <a:rPr lang="en-IN" dirty="0" err="1" smtClean="0"/>
              <a:t>gov</a:t>
            </a:r>
            <a:r>
              <a:rPr lang="en-IN" dirty="0" smtClean="0"/>
              <a:t>) reshaped in July 1793 under Robespierre, who took more vigorous action in August against internal and external enemies, but sections in Paris still dissatisfied. Demanded regulation of prices and more spirited pogrom of suspects. Convention complied, Sept 1793: terror is the order of the day </a:t>
            </a: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Terror defined as reaction to la </a:t>
            </a:r>
            <a:r>
              <a:rPr lang="en-US" dirty="0" err="1" smtClean="0"/>
              <a:t>patrie</a:t>
            </a:r>
            <a:r>
              <a:rPr lang="en-US" dirty="0" smtClean="0"/>
              <a:t> en danger, with invading foreign armies, peasant rebellion in vendee, federalist revolts of provincial cities. But most victims were alleged traitors executed after “emergency” over</a:t>
            </a:r>
          </a:p>
          <a:p>
            <a:pPr>
              <a:buFont typeface="Arial" pitchFamily="34" charset="0"/>
              <a:buChar char="•"/>
            </a:pPr>
            <a:r>
              <a:rPr lang="en-US" dirty="0" smtClean="0"/>
              <a:t>Terror was a manifestation of a revolutionary ideology that demanded destruction of all former institutions and values and the enforcement of the deified general will. Attempt to create a republic of virtue</a:t>
            </a:r>
          </a:p>
          <a:p>
            <a:pPr>
              <a:buFont typeface="Arial" pitchFamily="34" charset="0"/>
              <a:buChar char="•"/>
            </a:pPr>
            <a:r>
              <a:rPr lang="en-US" dirty="0" smtClean="0"/>
              <a:t>Anti-</a:t>
            </a:r>
            <a:r>
              <a:rPr lang="en-US" dirty="0" err="1" smtClean="0"/>
              <a:t>christian</a:t>
            </a:r>
            <a:r>
              <a:rPr lang="en-US" dirty="0" smtClean="0"/>
              <a:t> theme directed primarily at roman catholic church—bulwark of </a:t>
            </a:r>
            <a:r>
              <a:rPr lang="en-US" dirty="0" err="1" smtClean="0"/>
              <a:t>ancien</a:t>
            </a:r>
            <a:r>
              <a:rPr lang="en-US" dirty="0" smtClean="0"/>
              <a:t> regime. Most of convention anti-clerical, but disagreed on replacement of church: atheism </a:t>
            </a:r>
            <a:r>
              <a:rPr lang="en-US" dirty="0" err="1" smtClean="0"/>
              <a:t>vs</a:t>
            </a:r>
            <a:r>
              <a:rPr lang="en-US" dirty="0" smtClean="0"/>
              <a:t> deism. </a:t>
            </a:r>
          </a:p>
          <a:p>
            <a:pPr>
              <a:buFont typeface="Arial" pitchFamily="34" charset="0"/>
              <a:buChar char="•"/>
            </a:pPr>
            <a:r>
              <a:rPr lang="en-US" dirty="0" smtClean="0"/>
              <a:t>Terror partly a matter of responding to bloodthirsty sans-</a:t>
            </a:r>
            <a:r>
              <a:rPr lang="en-US" dirty="0" err="1" smtClean="0"/>
              <a:t>coulottes</a:t>
            </a:r>
            <a:r>
              <a:rPr lang="en-US" dirty="0" smtClean="0"/>
              <a:t>, but also an impassioned desire to destroy omnipresent enemies of the revolution. Extreme political correctness, with anyone not in agreement killed/arrested</a:t>
            </a:r>
          </a:p>
          <a:p>
            <a:pPr>
              <a:buFont typeface="Arial" pitchFamily="34" charset="0"/>
              <a:buChar char="•"/>
            </a:pPr>
            <a:r>
              <a:rPr lang="en-US" dirty="0" smtClean="0"/>
              <a:t>October 1793 new calendar adopted: 12 months, 30 days, 5 remaining for republican virtue celebrations. 3 ten day decades. Months renamed according to weather patterns. Made retroactive to </a:t>
            </a:r>
            <a:r>
              <a:rPr lang="en-US" dirty="0" err="1" smtClean="0"/>
              <a:t>sept</a:t>
            </a:r>
            <a:r>
              <a:rPr lang="en-US" dirty="0" smtClean="0"/>
              <a:t> 22 1792—first day of year 1 of republic. Break from Christian tradition of BC and AD, time began anew. Christian holidays banned, celebration of revolutionary </a:t>
            </a:r>
            <a:r>
              <a:rPr lang="en-US" dirty="0" err="1" smtClean="0"/>
              <a:t>journees</a:t>
            </a:r>
            <a:r>
              <a:rPr lang="en-US" dirty="0" smtClean="0"/>
              <a:t> promoted. French people to worship the fatherland instead of god each </a:t>
            </a:r>
            <a:r>
              <a:rPr lang="en-US" dirty="0" err="1" smtClean="0"/>
              <a:t>decadi</a:t>
            </a:r>
            <a:r>
              <a:rPr lang="en-US" dirty="0" smtClean="0"/>
              <a:t>, not Sunday</a:t>
            </a:r>
          </a:p>
          <a:p>
            <a:pPr>
              <a:buFont typeface="Arial" pitchFamily="34" charset="0"/>
              <a:buChar char="•"/>
            </a:pPr>
            <a:r>
              <a:rPr lang="en-US" dirty="0" smtClean="0"/>
              <a:t>Committee of Public Safety: executive arm and chief policy making body</a:t>
            </a:r>
          </a:p>
          <a:p>
            <a:pPr>
              <a:buFont typeface="Arial" pitchFamily="34" charset="0"/>
              <a:buChar char="•"/>
            </a:pPr>
            <a:r>
              <a:rPr lang="en-US" dirty="0" smtClean="0"/>
              <a:t>Committee of General Security: rounding up political suspects, tried by revolutionary tribunal</a:t>
            </a:r>
          </a:p>
          <a:p>
            <a:pPr>
              <a:buFont typeface="Arial" pitchFamily="34" charset="0"/>
              <a:buChar char="•"/>
            </a:pPr>
            <a:r>
              <a:rPr lang="en-US" dirty="0" smtClean="0"/>
              <a:t>Committee of public instruction: creating and spreading forms and customs of new political culture</a:t>
            </a:r>
          </a:p>
          <a:p>
            <a:pPr>
              <a:buFont typeface="Arial" pitchFamily="34" charset="0"/>
              <a:buChar char="•"/>
            </a:pPr>
            <a:r>
              <a:rPr lang="en-US" dirty="0" smtClean="0"/>
              <a:t>To enhance centralized control, representatives on mission (later replaced by national agents) sent out to terrorize countryside</a:t>
            </a:r>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991600" cy="7017306"/>
          </a:xfrm>
          <a:prstGeom prst="rect">
            <a:avLst/>
          </a:prstGeom>
          <a:noFill/>
        </p:spPr>
        <p:txBody>
          <a:bodyPr wrap="square" rtlCol="0">
            <a:spAutoFit/>
          </a:bodyPr>
          <a:lstStyle/>
          <a:p>
            <a:pPr>
              <a:buFont typeface="Arial" pitchFamily="34" charset="0"/>
              <a:buChar char="•"/>
            </a:pPr>
            <a:r>
              <a:rPr lang="en-US" dirty="0" smtClean="0"/>
              <a:t>Constitution formed in 1793 but suspended in October for terror</a:t>
            </a:r>
          </a:p>
          <a:p>
            <a:pPr>
              <a:buFont typeface="Arial" pitchFamily="34" charset="0"/>
              <a:buChar char="•"/>
            </a:pPr>
            <a:r>
              <a:rPr lang="en-US" dirty="0" smtClean="0"/>
              <a:t>Robespierre was head of 12 member CPS, Carnot made military reforms, revolutionary army made efficient and victorious</a:t>
            </a:r>
          </a:p>
          <a:p>
            <a:pPr>
              <a:buFont typeface="Arial" pitchFamily="34" charset="0"/>
              <a:buChar char="•"/>
            </a:pPr>
            <a:r>
              <a:rPr lang="en-US" dirty="0" smtClean="0"/>
              <a:t>CGS and Rev Tribunal indicted suspects, i.e. traitors deemed danger to la </a:t>
            </a:r>
            <a:r>
              <a:rPr lang="en-US" dirty="0" err="1" smtClean="0"/>
              <a:t>patrie</a:t>
            </a:r>
            <a:r>
              <a:rPr lang="en-US" dirty="0" smtClean="0"/>
              <a:t>, but also beggars, prostitutes and vagabonds. Likely rich, former nobles or priests. </a:t>
            </a:r>
            <a:r>
              <a:rPr lang="en-US" dirty="0" err="1" smtClean="0"/>
              <a:t>Certificat</a:t>
            </a:r>
            <a:r>
              <a:rPr lang="en-US" dirty="0" smtClean="0"/>
              <a:t> of </a:t>
            </a:r>
            <a:r>
              <a:rPr lang="en-US" dirty="0" err="1" smtClean="0"/>
              <a:t>civisme</a:t>
            </a:r>
            <a:r>
              <a:rPr lang="en-US" dirty="0" smtClean="0"/>
              <a:t> issued to good citizens. In Paris alone 2600 guillotined</a:t>
            </a:r>
          </a:p>
          <a:p>
            <a:pPr>
              <a:buFont typeface="Arial" pitchFamily="34" charset="0"/>
              <a:buChar char="•"/>
            </a:pPr>
            <a:r>
              <a:rPr lang="en-US" dirty="0" smtClean="0"/>
              <a:t>Robespierre made show of execution of famous people, like queen and many </a:t>
            </a:r>
            <a:r>
              <a:rPr lang="en-US" dirty="0" err="1" smtClean="0"/>
              <a:t>girondins</a:t>
            </a:r>
            <a:endParaRPr lang="en-US" dirty="0" smtClean="0"/>
          </a:p>
          <a:p>
            <a:pPr>
              <a:buFont typeface="Arial" pitchFamily="34" charset="0"/>
              <a:buChar char="•"/>
            </a:pPr>
            <a:r>
              <a:rPr lang="en-US" dirty="0" smtClean="0"/>
              <a:t>CPI molded virtuous, republican citizens, national festivals of reason, revolutionary fetes, anti-</a:t>
            </a:r>
            <a:r>
              <a:rPr lang="en-US" dirty="0" err="1" smtClean="0"/>
              <a:t>christian</a:t>
            </a:r>
            <a:r>
              <a:rPr lang="en-US" dirty="0" smtClean="0"/>
              <a:t> literature, clerics forbidden to teach, church converted to temple of reason, proper address was </a:t>
            </a:r>
            <a:r>
              <a:rPr lang="en-US" dirty="0" err="1" smtClean="0"/>
              <a:t>citoyen</a:t>
            </a:r>
            <a:r>
              <a:rPr lang="en-US" dirty="0" smtClean="0"/>
              <a:t> not m/</a:t>
            </a:r>
            <a:r>
              <a:rPr lang="en-US" dirty="0" err="1" smtClean="0"/>
              <a:t>mme</a:t>
            </a:r>
            <a:r>
              <a:rPr lang="en-US" dirty="0" smtClean="0"/>
              <a:t>, people encouraged to change names. New political culture—mania for solidarity</a:t>
            </a:r>
          </a:p>
          <a:p>
            <a:pPr>
              <a:buFont typeface="Arial" pitchFamily="34" charset="0"/>
              <a:buChar char="•"/>
            </a:pPr>
            <a:r>
              <a:rPr lang="en-US" dirty="0" smtClean="0"/>
              <a:t>France divided into 41 sections, 2 dept each. 2 deputies sent to each dept to recruit troops, requisition supplies, supervise or purge local authority. Restored order in counterrevolutionary areas. District agents (national agents in Provence) reported directly to CPS. National agents and representatives on mission had uncontrolled and almost limitless powers. </a:t>
            </a:r>
          </a:p>
          <a:p>
            <a:pPr>
              <a:buFont typeface="Arial" pitchFamily="34" charset="0"/>
              <a:buChar char="•"/>
            </a:pPr>
            <a:r>
              <a:rPr lang="en-US" dirty="0" smtClean="0"/>
              <a:t>Representatives on mission supervised </a:t>
            </a:r>
            <a:r>
              <a:rPr lang="en-US" dirty="0" err="1" smtClean="0"/>
              <a:t>armees</a:t>
            </a:r>
            <a:r>
              <a:rPr lang="en-US" dirty="0" smtClean="0"/>
              <a:t> </a:t>
            </a:r>
            <a:r>
              <a:rPr lang="en-US" dirty="0" err="1" smtClean="0"/>
              <a:t>revolutionnaires</a:t>
            </a:r>
            <a:r>
              <a:rPr lang="en-US" dirty="0" smtClean="0"/>
              <a:t>—bands of Jacobin thugs—terrorized peasants</a:t>
            </a:r>
          </a:p>
          <a:p>
            <a:pPr>
              <a:buFont typeface="Arial" pitchFamily="34" charset="0"/>
              <a:buChar char="•"/>
            </a:pPr>
            <a:r>
              <a:rPr lang="en-US" dirty="0" smtClean="0"/>
              <a:t>Domestic opposition—</a:t>
            </a:r>
            <a:r>
              <a:rPr lang="en-US" dirty="0" err="1" smtClean="0"/>
              <a:t>girondins</a:t>
            </a:r>
            <a:r>
              <a:rPr lang="en-US" dirty="0" smtClean="0"/>
              <a:t> and royalists</a:t>
            </a:r>
          </a:p>
          <a:p>
            <a:pPr lvl="1">
              <a:buFont typeface="Arial" pitchFamily="34" charset="0"/>
              <a:buChar char="•"/>
            </a:pPr>
            <a:r>
              <a:rPr lang="en-US" dirty="0" smtClean="0"/>
              <a:t>Vendee—revolution made life harder for peasants who were highly religious and monarchists. Food stolen, sons taken for armies, low prices set for grain and produce. March 1793 attacked towns, massacring J officials and National Guard, new J priests. Formed a force 100,000 strong—Royal and Catholic Army, managed to take over Vendee and surrounding provinces by June 1793</a:t>
            </a:r>
            <a:endParaRPr lang="en-I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July 1793 Republic sent armies to quash rebellion, </a:t>
            </a:r>
            <a:r>
              <a:rPr lang="en-US" dirty="0" err="1" smtClean="0"/>
              <a:t>republicanized</a:t>
            </a:r>
            <a:r>
              <a:rPr lang="en-US" dirty="0" smtClean="0"/>
              <a:t> recaptured towns, installing J </a:t>
            </a:r>
            <a:r>
              <a:rPr lang="en-US" dirty="0" err="1" smtClean="0"/>
              <a:t>gov</a:t>
            </a:r>
            <a:r>
              <a:rPr lang="en-US" dirty="0" smtClean="0"/>
              <a:t> and national guard, executing rebels. Prisons overflowing with priests, </a:t>
            </a:r>
            <a:r>
              <a:rPr lang="en-US" dirty="0" err="1" smtClean="0"/>
              <a:t>girondins</a:t>
            </a:r>
            <a:r>
              <a:rPr lang="en-US" dirty="0" smtClean="0"/>
              <a:t> and royalists—mass </a:t>
            </a:r>
            <a:r>
              <a:rPr lang="en-US" dirty="0" err="1" smtClean="0"/>
              <a:t>drownings</a:t>
            </a:r>
            <a:r>
              <a:rPr lang="en-US" dirty="0" smtClean="0"/>
              <a:t> and execution by firing squad and guillotine. Vendee army destroyed by Dec 1793, remnants fought guerrilla style but no longer threat. Jan-May 1794, destruction of Vendee—100,000 killed.</a:t>
            </a:r>
          </a:p>
          <a:p>
            <a:pPr>
              <a:buFont typeface="Arial" pitchFamily="34" charset="0"/>
              <a:buChar char="•"/>
            </a:pPr>
            <a:r>
              <a:rPr lang="en-US" dirty="0" err="1" smtClean="0"/>
              <a:t>Girondin</a:t>
            </a:r>
            <a:r>
              <a:rPr lang="en-US" dirty="0" smtClean="0"/>
              <a:t> revolts in 60 </a:t>
            </a:r>
            <a:r>
              <a:rPr lang="en-US" dirty="0" err="1" smtClean="0"/>
              <a:t>depts</a:t>
            </a:r>
            <a:r>
              <a:rPr lang="en-US" dirty="0" smtClean="0"/>
              <a:t> of France following dismissal in June 1793</a:t>
            </a:r>
          </a:p>
          <a:p>
            <a:pPr>
              <a:buFont typeface="Arial" pitchFamily="34" charset="0"/>
              <a:buChar char="•"/>
            </a:pPr>
            <a:r>
              <a:rPr lang="en-US" dirty="0" smtClean="0"/>
              <a:t>Normandy—G supporters took over Caen and arrested 2 J officers. Began creating army to march on Paris but moved too slow—2000 volunteers routed from Norman dept with cannons, area “rehabilitated”</a:t>
            </a:r>
          </a:p>
          <a:p>
            <a:pPr>
              <a:buFont typeface="Arial" pitchFamily="34" charset="0"/>
              <a:buChar char="•"/>
            </a:pPr>
            <a:r>
              <a:rPr lang="en-US" dirty="0" smtClean="0"/>
              <a:t>Bordeaux—also easily subdued—no support in countryside just like Normandy, and isolated from other cities in revolt. Rebels should have allied with royalists but refused, turned over to Js instead. 100 prisoners executed</a:t>
            </a:r>
          </a:p>
          <a:p>
            <a:pPr>
              <a:buFont typeface="Arial" pitchFamily="34" charset="0"/>
              <a:buChar char="•"/>
            </a:pPr>
            <a:r>
              <a:rPr lang="en-US" dirty="0" smtClean="0"/>
              <a:t>Lyons—erupted May 1793, with J rise to power, local J officer planned to execute 900 Gs, but Gs stormed city hall, captured Js and created new municipal government. Lyons rebels accepted royalist aid in defending city. Army of republic laid siege, city fell Oct 1793, city destroyed, renamed </a:t>
            </a:r>
            <a:r>
              <a:rPr lang="en-US" dirty="0" err="1" smtClean="0"/>
              <a:t>ville-affranchie</a:t>
            </a:r>
            <a:r>
              <a:rPr lang="en-US" dirty="0" smtClean="0"/>
              <a:t>, prisoners executed en masse with grapeshot filled cannons</a:t>
            </a:r>
          </a:p>
          <a:p>
            <a:pPr>
              <a:buFont typeface="Arial" pitchFamily="34" charset="0"/>
              <a:buChar char="•"/>
            </a:pPr>
            <a:r>
              <a:rPr lang="en-US" dirty="0" smtClean="0"/>
              <a:t>Marseilles—third largest city in country, Js terrorized “suspects” and forced loans from merchants, revolted </a:t>
            </a:r>
            <a:r>
              <a:rPr lang="en-US" dirty="0" err="1" smtClean="0"/>
              <a:t>april</a:t>
            </a:r>
            <a:r>
              <a:rPr lang="en-US" dirty="0" smtClean="0"/>
              <a:t> 1793, expelled deputies on mission, formed G </a:t>
            </a:r>
            <a:r>
              <a:rPr lang="en-US" dirty="0" err="1" smtClean="0"/>
              <a:t>gov</a:t>
            </a:r>
            <a:r>
              <a:rPr lang="en-US" dirty="0" smtClean="0"/>
              <a:t> and rebelled against national government. National army took Marseilles Aug 1793, 200 executed, town renamed </a:t>
            </a:r>
            <a:r>
              <a:rPr lang="en-US" dirty="0" err="1" smtClean="0"/>
              <a:t>ville</a:t>
            </a:r>
            <a:r>
              <a:rPr lang="en-US" dirty="0" smtClean="0"/>
              <a:t> sans nom, became base for recapture of </a:t>
            </a:r>
            <a:r>
              <a:rPr lang="en-US" dirty="0" err="1" smtClean="0"/>
              <a:t>toulon</a:t>
            </a:r>
            <a:endParaRPr lang="en-US" dirty="0" smtClean="0"/>
          </a:p>
          <a:p>
            <a:pPr>
              <a:buFont typeface="Arial" pitchFamily="34" charset="0"/>
              <a:buChar char="•"/>
            </a:pPr>
            <a:r>
              <a:rPr lang="en-US" dirty="0" smtClean="0"/>
              <a:t>Toulon-Gs and royalists aided by refugees from Marseilles, defended </a:t>
            </a:r>
            <a:r>
              <a:rPr lang="en-US" dirty="0" err="1" smtClean="0"/>
              <a:t>toulon</a:t>
            </a:r>
            <a:r>
              <a:rPr lang="en-US" dirty="0" smtClean="0"/>
              <a:t> against terrorist government, rebels raised Bourbon flag, recognizing Louis XVII as king, allowed </a:t>
            </a:r>
            <a:r>
              <a:rPr lang="en-US" dirty="0" err="1" smtClean="0"/>
              <a:t>british</a:t>
            </a:r>
            <a:r>
              <a:rPr lang="en-US" dirty="0" smtClean="0"/>
              <a:t> admiral Hood to enter harbor with </a:t>
            </a:r>
            <a:r>
              <a:rPr lang="en-US" dirty="0" err="1" smtClean="0"/>
              <a:t>british</a:t>
            </a:r>
            <a:r>
              <a:rPr lang="en-US" dirty="0" smtClean="0"/>
              <a:t> fleet, but after 3 month siege, fell in Dec 1793, British troops defeated by Napoleon. End of federalist revolts. </a:t>
            </a:r>
          </a:p>
          <a:p>
            <a:pPr>
              <a:buFont typeface="Arial" pitchFamily="34" charset="0"/>
              <a:buChar char="•"/>
            </a:pPr>
            <a:endParaRPr lang="en-I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915400" cy="7017306"/>
          </a:xfrm>
          <a:prstGeom prst="rect">
            <a:avLst/>
          </a:prstGeom>
          <a:noFill/>
        </p:spPr>
        <p:txBody>
          <a:bodyPr wrap="square" rtlCol="0">
            <a:spAutoFit/>
          </a:bodyPr>
          <a:lstStyle/>
          <a:p>
            <a:pPr>
              <a:buFont typeface="Arial" pitchFamily="34" charset="0"/>
              <a:buChar char="•"/>
            </a:pPr>
            <a:r>
              <a:rPr lang="en-US" dirty="0" smtClean="0"/>
              <a:t>Louis XV incapable of leading France: damaging wars</a:t>
            </a:r>
          </a:p>
          <a:p>
            <a:pPr lvl="1">
              <a:buFont typeface="Arial" pitchFamily="34" charset="0"/>
              <a:buChar char="•"/>
            </a:pPr>
            <a:r>
              <a:rPr lang="en-US" dirty="0" smtClean="0"/>
              <a:t>War of Polish succession 1733-1735</a:t>
            </a:r>
          </a:p>
          <a:p>
            <a:pPr lvl="1">
              <a:buFont typeface="Arial" pitchFamily="34" charset="0"/>
              <a:buChar char="•"/>
            </a:pPr>
            <a:r>
              <a:rPr lang="en-US" dirty="0" smtClean="0"/>
              <a:t>War of Austrian succession 1740-48</a:t>
            </a:r>
          </a:p>
          <a:p>
            <a:pPr lvl="1">
              <a:buFont typeface="Arial" pitchFamily="34" charset="0"/>
              <a:buChar char="•"/>
            </a:pPr>
            <a:r>
              <a:rPr lang="en-US" dirty="0" smtClean="0"/>
              <a:t>Seven Years War 1756-63</a:t>
            </a:r>
          </a:p>
          <a:p>
            <a:pPr>
              <a:buFont typeface="Arial" pitchFamily="34" charset="0"/>
              <a:buChar char="•"/>
            </a:pPr>
            <a:r>
              <a:rPr lang="en-US" dirty="0" smtClean="0"/>
              <a:t>France gained only Lorraine but incurred heavy debts</a:t>
            </a:r>
          </a:p>
          <a:p>
            <a:pPr>
              <a:buFont typeface="Arial" pitchFamily="34" charset="0"/>
              <a:buChar char="•"/>
            </a:pPr>
            <a:r>
              <a:rPr lang="en-US" dirty="0" smtClean="0"/>
              <a:t>France purchased Corsica from Genoa, lost Canada to Britain and Louisiana to Spain, Senegal to Britain and only 2 trading posts left in India</a:t>
            </a:r>
          </a:p>
          <a:p>
            <a:pPr>
              <a:buFont typeface="Arial" pitchFamily="34" charset="0"/>
              <a:buChar char="•"/>
            </a:pPr>
            <a:r>
              <a:rPr lang="en-US" dirty="0" smtClean="0"/>
              <a:t>Louis XVI aided the US in revolution but had to fight a global war</a:t>
            </a:r>
          </a:p>
          <a:p>
            <a:pPr>
              <a:buFont typeface="Arial" pitchFamily="34" charset="0"/>
              <a:buChar char="•"/>
            </a:pPr>
            <a:r>
              <a:rPr lang="en-US" dirty="0" smtClean="0"/>
              <a:t>Only recovered Senegal and increased debts by 2 billion </a:t>
            </a:r>
            <a:r>
              <a:rPr lang="en-US" dirty="0" err="1" smtClean="0"/>
              <a:t>livres</a:t>
            </a:r>
            <a:endParaRPr lang="en-US" dirty="0" smtClean="0"/>
          </a:p>
          <a:p>
            <a:endParaRPr lang="en-US" dirty="0" smtClean="0"/>
          </a:p>
          <a:p>
            <a:pPr>
              <a:buFont typeface="Arial" pitchFamily="34" charset="0"/>
              <a:buChar char="•"/>
            </a:pPr>
            <a:r>
              <a:rPr lang="en-US" dirty="0" smtClean="0"/>
              <a:t>1715-1789 population grew by 44% to 26 million</a:t>
            </a:r>
          </a:p>
          <a:p>
            <a:pPr>
              <a:buFont typeface="Arial" pitchFamily="34" charset="0"/>
              <a:buChar char="•"/>
            </a:pPr>
            <a:r>
              <a:rPr lang="en-US" dirty="0" smtClean="0"/>
              <a:t>Agricultural economy couldn’t adapt or create new arable land</a:t>
            </a:r>
          </a:p>
          <a:p>
            <a:pPr>
              <a:buFont typeface="Arial" pitchFamily="34" charset="0"/>
              <a:buChar char="•"/>
            </a:pPr>
            <a:r>
              <a:rPr lang="en-US" dirty="0" smtClean="0"/>
              <a:t>Some people forced off lands</a:t>
            </a:r>
          </a:p>
          <a:p>
            <a:pPr>
              <a:buFont typeface="Arial" pitchFamily="34" charset="0"/>
              <a:buChar char="•"/>
            </a:pPr>
            <a:r>
              <a:rPr lang="en-US" dirty="0" smtClean="0"/>
              <a:t>Migrant workers or even bandits went to the cities</a:t>
            </a:r>
          </a:p>
          <a:p>
            <a:pPr>
              <a:buFont typeface="Arial" pitchFamily="34" charset="0"/>
              <a:buChar char="•"/>
            </a:pPr>
            <a:r>
              <a:rPr lang="en-US" dirty="0" smtClean="0"/>
              <a:t>French industry developed too slowly to require this huge influx of labor</a:t>
            </a:r>
          </a:p>
          <a:p>
            <a:pPr>
              <a:buFont typeface="Arial" pitchFamily="34" charset="0"/>
              <a:buChar char="•"/>
            </a:pPr>
            <a:r>
              <a:rPr lang="en-US" dirty="0" smtClean="0"/>
              <a:t>King’s advisors continued to believe big population=powerful kingdom</a:t>
            </a:r>
          </a:p>
          <a:p>
            <a:pPr>
              <a:buFont typeface="Arial" pitchFamily="34" charset="0"/>
              <a:buChar char="•"/>
            </a:pPr>
            <a:r>
              <a:rPr lang="en-US" dirty="0" smtClean="0"/>
              <a:t>Hence lower taxes for large families—encouraged population growth</a:t>
            </a:r>
          </a:p>
          <a:p>
            <a:pPr>
              <a:buFont typeface="Arial" pitchFamily="34" charset="0"/>
              <a:buChar char="•"/>
            </a:pPr>
            <a:r>
              <a:rPr lang="en-US" dirty="0" smtClean="0"/>
              <a:t>New class of merchants, industrial entrepreneurs, lawyers, bankers, brokers, etc created but no power, so bought titles and relinquished business to ape landed aristocracy</a:t>
            </a:r>
          </a:p>
          <a:p>
            <a:endParaRPr lang="en-US" dirty="0" smtClean="0"/>
          </a:p>
          <a:p>
            <a:pPr>
              <a:buFont typeface="Arial" pitchFamily="34" charset="0"/>
              <a:buChar char="•"/>
            </a:pPr>
            <a:r>
              <a:rPr lang="en-US" dirty="0" smtClean="0"/>
              <a:t>Enlightenment: </a:t>
            </a:r>
            <a:r>
              <a:rPr lang="en-US" dirty="0" err="1" smtClean="0"/>
              <a:t>philosophes</a:t>
            </a:r>
            <a:r>
              <a:rPr lang="en-US" dirty="0" smtClean="0"/>
              <a:t> appalled at France’s international failures, ineffectiveness of royal government, pernicious influence of Catholic Church, socioeconomic problems</a:t>
            </a:r>
          </a:p>
          <a:p>
            <a:pPr>
              <a:buFont typeface="Arial" pitchFamily="34" charset="0"/>
              <a:buChar char="•"/>
            </a:pPr>
            <a:endParaRPr lang="en-I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External opposition also defeated:</a:t>
            </a:r>
          </a:p>
          <a:p>
            <a:pPr lvl="1">
              <a:buFont typeface="Arial" pitchFamily="34" charset="0"/>
              <a:buChar char="•"/>
            </a:pPr>
            <a:r>
              <a:rPr lang="en-US" dirty="0" smtClean="0"/>
              <a:t>Sept 1793 </a:t>
            </a:r>
            <a:r>
              <a:rPr lang="en-US" dirty="0" err="1" smtClean="0"/>
              <a:t>brits</a:t>
            </a:r>
            <a:r>
              <a:rPr lang="en-US" dirty="0" smtClean="0"/>
              <a:t> defeated in </a:t>
            </a:r>
            <a:r>
              <a:rPr lang="en-US" dirty="0" err="1" smtClean="0"/>
              <a:t>netherlands</a:t>
            </a:r>
            <a:endParaRPr lang="en-US" dirty="0" smtClean="0"/>
          </a:p>
          <a:p>
            <a:pPr lvl="1">
              <a:buFont typeface="Arial" pitchFamily="34" charset="0"/>
              <a:buChar char="•"/>
            </a:pPr>
            <a:r>
              <a:rPr lang="en-US" dirty="0" smtClean="0"/>
              <a:t>Oct 1793 </a:t>
            </a:r>
            <a:r>
              <a:rPr lang="en-US" dirty="0" err="1" smtClean="0"/>
              <a:t>austrians</a:t>
            </a:r>
            <a:r>
              <a:rPr lang="en-US" dirty="0" smtClean="0"/>
              <a:t> defeated in </a:t>
            </a:r>
            <a:r>
              <a:rPr lang="en-US" dirty="0" err="1" smtClean="0"/>
              <a:t>netherlands</a:t>
            </a:r>
            <a:endParaRPr lang="en-US" dirty="0" smtClean="0"/>
          </a:p>
          <a:p>
            <a:pPr lvl="1">
              <a:buFont typeface="Arial" pitchFamily="34" charset="0"/>
              <a:buChar char="•"/>
            </a:pPr>
            <a:r>
              <a:rPr lang="en-US" dirty="0" smtClean="0"/>
              <a:t>Dec 1793 </a:t>
            </a:r>
            <a:r>
              <a:rPr lang="en-US" dirty="0" err="1" smtClean="0"/>
              <a:t>prussians</a:t>
            </a:r>
            <a:r>
              <a:rPr lang="en-US" dirty="0" smtClean="0"/>
              <a:t> defeated at Landau and palatinate</a:t>
            </a:r>
          </a:p>
          <a:p>
            <a:pPr lvl="1">
              <a:buFont typeface="Arial" pitchFamily="34" charset="0"/>
              <a:buChar char="•"/>
            </a:pPr>
            <a:r>
              <a:rPr lang="en-US" dirty="0" smtClean="0"/>
              <a:t>Winter 1793-94 </a:t>
            </a:r>
            <a:r>
              <a:rPr lang="en-US" dirty="0" err="1" smtClean="0"/>
              <a:t>french</a:t>
            </a:r>
            <a:r>
              <a:rPr lang="en-US" dirty="0" smtClean="0"/>
              <a:t> invaded </a:t>
            </a:r>
            <a:r>
              <a:rPr lang="en-US" dirty="0" err="1" smtClean="0"/>
              <a:t>spain</a:t>
            </a:r>
            <a:r>
              <a:rPr lang="en-US" dirty="0" smtClean="0"/>
              <a:t> and </a:t>
            </a:r>
            <a:r>
              <a:rPr lang="en-US" dirty="0" err="1" smtClean="0"/>
              <a:t>netherlands</a:t>
            </a:r>
            <a:endParaRPr lang="en-US" dirty="0" smtClean="0"/>
          </a:p>
          <a:p>
            <a:pPr lvl="1">
              <a:buFont typeface="Arial" pitchFamily="34" charset="0"/>
              <a:buChar char="•"/>
            </a:pPr>
            <a:r>
              <a:rPr lang="en-US" dirty="0" smtClean="0"/>
              <a:t>June 1794 Austrians forced to evacuate </a:t>
            </a:r>
            <a:r>
              <a:rPr lang="en-US" dirty="0" err="1" smtClean="0"/>
              <a:t>belgium</a:t>
            </a:r>
            <a:r>
              <a:rPr lang="en-US" dirty="0" smtClean="0"/>
              <a:t>, bared flank of </a:t>
            </a:r>
            <a:r>
              <a:rPr lang="en-US" dirty="0" err="1" smtClean="0"/>
              <a:t>prussians</a:t>
            </a:r>
            <a:r>
              <a:rPr lang="en-US" dirty="0" smtClean="0"/>
              <a:t> in </a:t>
            </a:r>
            <a:r>
              <a:rPr lang="en-US" dirty="0" err="1" smtClean="0"/>
              <a:t>rhineland</a:t>
            </a:r>
            <a:endParaRPr lang="en-US" dirty="0" smtClean="0"/>
          </a:p>
          <a:p>
            <a:pPr lvl="1">
              <a:buFont typeface="Arial" pitchFamily="34" charset="0"/>
              <a:buChar char="•"/>
            </a:pPr>
            <a:r>
              <a:rPr lang="en-US" dirty="0" smtClean="0"/>
              <a:t>March 1795 Prussians made peace</a:t>
            </a:r>
          </a:p>
          <a:p>
            <a:pPr lvl="1">
              <a:buFont typeface="Arial" pitchFamily="34" charset="0"/>
              <a:buChar char="•"/>
            </a:pPr>
            <a:r>
              <a:rPr lang="en-US" dirty="0" smtClean="0"/>
              <a:t>May 1795 conquest of </a:t>
            </a:r>
            <a:r>
              <a:rPr lang="en-US" dirty="0" err="1" smtClean="0"/>
              <a:t>netherlands</a:t>
            </a:r>
            <a:r>
              <a:rPr lang="en-US" dirty="0" smtClean="0"/>
              <a:t> complete, converted into Batavian republic</a:t>
            </a:r>
          </a:p>
          <a:p>
            <a:pPr lvl="1">
              <a:buFont typeface="Arial" pitchFamily="34" charset="0"/>
              <a:buChar char="•"/>
            </a:pPr>
            <a:r>
              <a:rPr lang="en-US" dirty="0" smtClean="0"/>
              <a:t>June 1795 </a:t>
            </a:r>
            <a:r>
              <a:rPr lang="en-US" dirty="0" err="1" smtClean="0"/>
              <a:t>spain</a:t>
            </a:r>
            <a:r>
              <a:rPr lang="en-US" dirty="0" smtClean="0"/>
              <a:t> made peace</a:t>
            </a:r>
          </a:p>
          <a:p>
            <a:pPr lvl="1">
              <a:buFont typeface="Arial" pitchFamily="34" charset="0"/>
              <a:buChar char="•"/>
            </a:pPr>
            <a:r>
              <a:rPr lang="en-US" dirty="0" smtClean="0"/>
              <a:t>Carnot’s work—Aug 1793 levee en masse, single men 18-25 conscripted, by Jan 1794, army 800,000 largest ever, based on policy of talent&gt;birth</a:t>
            </a:r>
          </a:p>
          <a:p>
            <a:pPr lvl="1">
              <a:buFont typeface="Arial" pitchFamily="34" charset="0"/>
              <a:buChar char="•"/>
            </a:pPr>
            <a:r>
              <a:rPr lang="en-US" dirty="0" smtClean="0"/>
              <a:t>Army helped by strict </a:t>
            </a:r>
            <a:r>
              <a:rPr lang="en-US" dirty="0" err="1" smtClean="0"/>
              <a:t>gov</a:t>
            </a:r>
            <a:r>
              <a:rPr lang="en-US" dirty="0" smtClean="0"/>
              <a:t> control of economy</a:t>
            </a:r>
          </a:p>
          <a:p>
            <a:pPr>
              <a:buFont typeface="Arial" pitchFamily="34" charset="0"/>
              <a:buChar char="•"/>
            </a:pPr>
            <a:r>
              <a:rPr lang="en-US" dirty="0" smtClean="0"/>
              <a:t>Committee on food forced peasants to declare exact amount of crops, sent inspectors to take inventories of merchant stocks and maintained </a:t>
            </a:r>
            <a:r>
              <a:rPr lang="en-US" dirty="0" err="1" smtClean="0"/>
              <a:t>grainaries</a:t>
            </a:r>
            <a:r>
              <a:rPr lang="en-US" dirty="0" smtClean="0"/>
              <a:t> in each dept</a:t>
            </a:r>
          </a:p>
          <a:p>
            <a:pPr>
              <a:buFont typeface="Arial" pitchFamily="34" charset="0"/>
              <a:buChar char="•"/>
            </a:pPr>
            <a:r>
              <a:rPr lang="en-US" dirty="0" smtClean="0"/>
              <a:t>Committee on industry controlled production, allocation of raw materials and dispersal of products. Shared control over transportation and domestic commerce</a:t>
            </a:r>
          </a:p>
          <a:p>
            <a:pPr>
              <a:buFont typeface="Arial" pitchFamily="34" charset="0"/>
              <a:buChar char="•"/>
            </a:pPr>
            <a:r>
              <a:rPr lang="en-US" dirty="0" smtClean="0"/>
              <a:t>CPS oversaw foreign commerce and tariffs</a:t>
            </a:r>
          </a:p>
          <a:p>
            <a:pPr>
              <a:buFont typeface="Arial" pitchFamily="34" charset="0"/>
              <a:buChar char="•"/>
            </a:pPr>
            <a:r>
              <a:rPr lang="en-US" dirty="0" smtClean="0"/>
              <a:t>Law of Maximum—controlled prices to insure rations for army, penalty for hoarders and profiteers</a:t>
            </a:r>
          </a:p>
          <a:p>
            <a:pPr>
              <a:buFont typeface="Arial" pitchFamily="34" charset="0"/>
              <a:buChar char="•"/>
            </a:pPr>
            <a:r>
              <a:rPr lang="en-US" dirty="0" smtClean="0"/>
              <a:t>New </a:t>
            </a:r>
            <a:r>
              <a:rPr lang="en-US" dirty="0" err="1" smtClean="0"/>
              <a:t>assignats</a:t>
            </a:r>
            <a:r>
              <a:rPr lang="en-US" dirty="0" smtClean="0"/>
              <a:t> issued, money of poor—merchants had to sell at same price for </a:t>
            </a:r>
            <a:r>
              <a:rPr lang="en-US" dirty="0" err="1" smtClean="0"/>
              <a:t>assignats</a:t>
            </a:r>
            <a:r>
              <a:rPr lang="en-US" dirty="0" smtClean="0"/>
              <a:t> or coins, compulsory loans levied on the rich</a:t>
            </a:r>
          </a:p>
          <a:p>
            <a:pPr>
              <a:buFont typeface="Arial" pitchFamily="34" charset="0"/>
              <a:buChar char="•"/>
            </a:pPr>
            <a:r>
              <a:rPr lang="en-US" dirty="0" smtClean="0"/>
              <a:t>CPS and Robespierre crippled Paris section assemblies, left </a:t>
            </a:r>
            <a:r>
              <a:rPr lang="en-US" dirty="0" err="1" smtClean="0"/>
              <a:t>ultrarevolutionaries</a:t>
            </a:r>
            <a:r>
              <a:rPr lang="en-US" dirty="0" smtClean="0"/>
              <a:t> (</a:t>
            </a:r>
            <a:r>
              <a:rPr lang="en-US" dirty="0" err="1" smtClean="0"/>
              <a:t>hebertists</a:t>
            </a:r>
            <a:r>
              <a:rPr lang="en-US" dirty="0" smtClean="0"/>
              <a:t>) and right </a:t>
            </a:r>
            <a:r>
              <a:rPr lang="en-US" dirty="0" err="1" smtClean="0"/>
              <a:t>indulgents</a:t>
            </a:r>
            <a:r>
              <a:rPr lang="en-US" dirty="0" smtClean="0"/>
              <a:t> (</a:t>
            </a:r>
            <a:r>
              <a:rPr lang="en-US" dirty="0" err="1" smtClean="0"/>
              <a:t>dantonists</a:t>
            </a:r>
            <a:r>
              <a:rPr lang="en-US" dirty="0" smtClean="0"/>
              <a:t>) March 1794 got rid of extreme left and right from Paris Commune, National Convention and National Guard. </a:t>
            </a:r>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372600" cy="7294305"/>
          </a:xfrm>
          <a:prstGeom prst="rect">
            <a:avLst/>
          </a:prstGeom>
          <a:noFill/>
        </p:spPr>
        <p:txBody>
          <a:bodyPr wrap="square" rtlCol="0">
            <a:spAutoFit/>
          </a:bodyPr>
          <a:lstStyle/>
          <a:p>
            <a:pPr>
              <a:buFont typeface="Arial" pitchFamily="34" charset="0"/>
              <a:buChar char="•"/>
            </a:pPr>
            <a:r>
              <a:rPr lang="en-US" dirty="0" smtClean="0"/>
              <a:t>June 1794 new revolutionary religion: cult of the supreme being, intended to replace all traditional faiths in </a:t>
            </a:r>
            <a:r>
              <a:rPr lang="en-US" dirty="0" err="1" smtClean="0"/>
              <a:t>france</a:t>
            </a:r>
            <a:r>
              <a:rPr lang="en-US" dirty="0" smtClean="0"/>
              <a:t>. Patriotic indoctrination. Festivals for major days e.g. 14 July, Jan 21 (execution of Louis), etc</a:t>
            </a:r>
          </a:p>
          <a:p>
            <a:pPr>
              <a:buFont typeface="Arial" pitchFamily="34" charset="0"/>
              <a:buChar char="•"/>
            </a:pPr>
            <a:r>
              <a:rPr lang="en-US" dirty="0" smtClean="0"/>
              <a:t>Robespierre now president of convention. Peoples’ foremost duty—punishment of tyrants and traitors. </a:t>
            </a:r>
          </a:p>
          <a:p>
            <a:pPr>
              <a:buFont typeface="Arial" pitchFamily="34" charset="0"/>
              <a:buChar char="•"/>
            </a:pPr>
            <a:r>
              <a:rPr lang="en-US" dirty="0" smtClean="0"/>
              <a:t>Cult failed to inspire masses. </a:t>
            </a:r>
            <a:r>
              <a:rPr lang="en-US" dirty="0" err="1" smtClean="0"/>
              <a:t>Robespierre’s</a:t>
            </a:r>
            <a:r>
              <a:rPr lang="en-US" dirty="0" smtClean="0"/>
              <a:t> peers alarmed at his elevated role and creation of cult. Looked more and more like dictator. Peers feared retribution, prosecution and execution</a:t>
            </a:r>
          </a:p>
          <a:p>
            <a:pPr>
              <a:buFont typeface="Arial" pitchFamily="34" charset="0"/>
              <a:buChar char="•"/>
            </a:pPr>
            <a:r>
              <a:rPr lang="en-US" dirty="0" smtClean="0"/>
              <a:t>New law of suspects—more arbitrary Revolutionary tribunal—death sentence or acquittal, enemies of people not just subversives and traitors but also anyone deemed “unpatriotic.” but by </a:t>
            </a:r>
            <a:r>
              <a:rPr lang="en-US" dirty="0" err="1" smtClean="0"/>
              <a:t>june</a:t>
            </a:r>
            <a:r>
              <a:rPr lang="en-US" dirty="0" smtClean="0"/>
              <a:t> 1794, nation was no longer in danger—still executions escalated. </a:t>
            </a:r>
          </a:p>
          <a:p>
            <a:pPr>
              <a:buFont typeface="Arial" pitchFamily="34" charset="0"/>
              <a:buChar char="•"/>
            </a:pPr>
            <a:r>
              <a:rPr lang="en-US" dirty="0" smtClean="0"/>
              <a:t>Opposition mounted, especially because Hebert and Danton had been killed. Section leaders reassembled through private societies. Members of the commune even more radical than Robespierre. Provincial J clubs tired of bloodshed, began defecting. In convention, opposition organized by former representatives on mission who feared retribution. Rumors that </a:t>
            </a:r>
            <a:r>
              <a:rPr lang="en-US" dirty="0" err="1" smtClean="0"/>
              <a:t>robespierre</a:t>
            </a:r>
            <a:r>
              <a:rPr lang="en-US" dirty="0" smtClean="0"/>
              <a:t> planned to put ceiling on wages—unpopular move. Even in CPS, members felt </a:t>
            </a:r>
            <a:r>
              <a:rPr lang="en-US" dirty="0" err="1" smtClean="0"/>
              <a:t>robespierre</a:t>
            </a:r>
            <a:r>
              <a:rPr lang="en-US" dirty="0" smtClean="0"/>
              <a:t> was too conservative, and Committee of General Security was alarmed by rival police bureau formed under Robespierre. </a:t>
            </a:r>
          </a:p>
          <a:p>
            <a:pPr>
              <a:buFont typeface="Arial" pitchFamily="34" charset="0"/>
              <a:buChar char="•"/>
            </a:pPr>
            <a:r>
              <a:rPr lang="en-US" dirty="0" smtClean="0"/>
              <a:t>July 26 1794 Robespierre appeared before Convention and attacked members, especially </a:t>
            </a:r>
            <a:r>
              <a:rPr lang="en-US" i="1" dirty="0" smtClean="0"/>
              <a:t>his own faction</a:t>
            </a:r>
            <a:r>
              <a:rPr lang="en-US" dirty="0" smtClean="0"/>
              <a:t>  claiming they were responsible for extending terror and food shortages, ruining the middle </a:t>
            </a:r>
            <a:r>
              <a:rPr lang="en-US" dirty="0" err="1" smtClean="0"/>
              <a:t>clases</a:t>
            </a:r>
            <a:r>
              <a:rPr lang="en-US" dirty="0" smtClean="0"/>
              <a:t>, cheating the government and conspiring with foreigners. He had a list of people he would accuse but didn’t read it—no one felt safe, so enemies plotted death</a:t>
            </a:r>
          </a:p>
          <a:p>
            <a:pPr>
              <a:buFont typeface="Arial" pitchFamily="34" charset="0"/>
              <a:buChar char="•"/>
            </a:pPr>
            <a:r>
              <a:rPr lang="en-US" dirty="0" smtClean="0"/>
              <a:t>Arrested next day and later executed. Terror over by July 28 1794, cue </a:t>
            </a:r>
            <a:r>
              <a:rPr lang="en-US" dirty="0" err="1" smtClean="0"/>
              <a:t>Thermidorean</a:t>
            </a:r>
            <a:r>
              <a:rPr lang="en-US" dirty="0" smtClean="0"/>
              <a:t> reaction</a:t>
            </a:r>
            <a:endParaRPr lang="en-I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463308"/>
          </a:xfrm>
          <a:prstGeom prst="rect">
            <a:avLst/>
          </a:prstGeom>
          <a:noFill/>
        </p:spPr>
        <p:txBody>
          <a:bodyPr wrap="square" rtlCol="0">
            <a:spAutoFit/>
          </a:bodyPr>
          <a:lstStyle/>
          <a:p>
            <a:pPr>
              <a:buFont typeface="Arial" pitchFamily="34" charset="0"/>
              <a:buChar char="•"/>
            </a:pPr>
            <a:r>
              <a:rPr lang="en-US" dirty="0" smtClean="0"/>
              <a:t>Conservatives took over 1794-1795: dismantled terror, manned committees with their own men, jailed/executed terrorist leaders, repealed terror’s more egalitarian laws and lifted decrees controlling economy, including the law of the maximum</a:t>
            </a:r>
          </a:p>
          <a:p>
            <a:pPr>
              <a:buFont typeface="Arial" pitchFamily="34" charset="0"/>
              <a:buChar char="•"/>
            </a:pPr>
            <a:r>
              <a:rPr lang="en-US" dirty="0" smtClean="0"/>
              <a:t>Limited authority of CPS to matters of war and foreign policy, closed Jacobin clubs and dissolved surveillance committees. Revoked law of suspects and released prisoners. Abolished Revolutionary Tribunal. Justice is the order of the day</a:t>
            </a:r>
          </a:p>
          <a:p>
            <a:pPr>
              <a:buFont typeface="Arial" pitchFamily="34" charset="0"/>
              <a:buChar char="•"/>
            </a:pPr>
            <a:r>
              <a:rPr lang="en-US" dirty="0" smtClean="0"/>
              <a:t>But justice often meant revenge against terrorists—recalled Gs and named commissions to indict terrorists in Paris and Provence, in the streets, the </a:t>
            </a:r>
            <a:r>
              <a:rPr lang="en-US" dirty="0" err="1" smtClean="0"/>
              <a:t>incroyables</a:t>
            </a:r>
            <a:r>
              <a:rPr lang="en-US" dirty="0" smtClean="0"/>
              <a:t> terrorized commoners of Paris, also known as </a:t>
            </a:r>
            <a:r>
              <a:rPr lang="en-US" dirty="0" err="1" smtClean="0"/>
              <a:t>Muscadins</a:t>
            </a:r>
            <a:r>
              <a:rPr lang="en-US" dirty="0" smtClean="0"/>
              <a:t> and </a:t>
            </a:r>
            <a:r>
              <a:rPr lang="en-US" dirty="0" err="1" smtClean="0"/>
              <a:t>Marveilleuses</a:t>
            </a:r>
            <a:r>
              <a:rPr lang="en-US" dirty="0" smtClean="0"/>
              <a:t>—”</a:t>
            </a:r>
            <a:r>
              <a:rPr lang="en-US" dirty="0" err="1" smtClean="0"/>
              <a:t>guilded</a:t>
            </a:r>
            <a:r>
              <a:rPr lang="en-US" dirty="0" smtClean="0"/>
              <a:t> youth,” children of rich, flaunted wealth. Insulted, </a:t>
            </a:r>
            <a:r>
              <a:rPr lang="en-US" dirty="0" err="1" smtClean="0"/>
              <a:t>harrassed</a:t>
            </a:r>
            <a:r>
              <a:rPr lang="en-US" dirty="0" smtClean="0"/>
              <a:t> and beat up sans-culottes and working men, terrorists and those wearing the red liberty cap. Destroyed revolutionary monuments, statues and liberty trees</a:t>
            </a:r>
          </a:p>
          <a:p>
            <a:pPr>
              <a:buFont typeface="Arial" pitchFamily="34" charset="0"/>
              <a:buChar char="•"/>
            </a:pPr>
            <a:r>
              <a:rPr lang="en-US" dirty="0" smtClean="0"/>
              <a:t>Reactionary white terror struck </a:t>
            </a:r>
            <a:r>
              <a:rPr lang="en-US" dirty="0" err="1" smtClean="0"/>
              <a:t>provence</a:t>
            </a:r>
            <a:r>
              <a:rPr lang="en-US" dirty="0" smtClean="0"/>
              <a:t> in 1795, mobs killed Js and imprisoned others. In south, </a:t>
            </a:r>
            <a:r>
              <a:rPr lang="en-US" dirty="0" err="1" smtClean="0"/>
              <a:t>ultraroyalist</a:t>
            </a:r>
            <a:r>
              <a:rPr lang="en-US" dirty="0" smtClean="0"/>
              <a:t> paramilitary gangs disposed of J sympathizers. Counter Terror subsided as </a:t>
            </a:r>
            <a:r>
              <a:rPr lang="en-US" dirty="0" err="1" smtClean="0"/>
              <a:t>thermidoreans</a:t>
            </a:r>
            <a:r>
              <a:rPr lang="en-US" dirty="0" smtClean="0"/>
              <a:t> gradually installed new officials.</a:t>
            </a:r>
          </a:p>
          <a:p>
            <a:pPr>
              <a:buFont typeface="Arial" pitchFamily="34" charset="0"/>
              <a:buChar char="•"/>
            </a:pPr>
            <a:r>
              <a:rPr lang="en-US" dirty="0" smtClean="0"/>
              <a:t>New royalist uprising in vendee—</a:t>
            </a:r>
            <a:r>
              <a:rPr lang="en-US" dirty="0" err="1" smtClean="0"/>
              <a:t>emigres</a:t>
            </a:r>
            <a:r>
              <a:rPr lang="en-US" dirty="0" smtClean="0"/>
              <a:t> arrived on </a:t>
            </a:r>
            <a:r>
              <a:rPr lang="en-US" dirty="0" err="1" smtClean="0"/>
              <a:t>brittany</a:t>
            </a:r>
            <a:r>
              <a:rPr lang="en-US" dirty="0" smtClean="0"/>
              <a:t> coast, headed by </a:t>
            </a:r>
            <a:r>
              <a:rPr lang="en-US" dirty="0" err="1" smtClean="0"/>
              <a:t>comte</a:t>
            </a:r>
            <a:r>
              <a:rPr lang="en-US" dirty="0" smtClean="0"/>
              <a:t> </a:t>
            </a:r>
            <a:r>
              <a:rPr lang="en-US" dirty="0" err="1" smtClean="0"/>
              <a:t>d’artois</a:t>
            </a:r>
            <a:r>
              <a:rPr lang="en-US" dirty="0" smtClean="0"/>
              <a:t>. July 1795 émigré expedition to trigger new rebellion in vendee, attack from </a:t>
            </a:r>
            <a:r>
              <a:rPr lang="en-US" dirty="0" err="1" smtClean="0"/>
              <a:t>rhineland</a:t>
            </a:r>
            <a:r>
              <a:rPr lang="en-US" dirty="0" smtClean="0"/>
              <a:t> by </a:t>
            </a:r>
            <a:r>
              <a:rPr lang="en-US" dirty="0" err="1" smtClean="0"/>
              <a:t>prussians</a:t>
            </a:r>
            <a:r>
              <a:rPr lang="en-US" dirty="0" smtClean="0"/>
              <a:t>, return of Louis XVIII. Brits decided to support Artois, equip and ferry </a:t>
            </a:r>
            <a:r>
              <a:rPr lang="en-US" dirty="0" err="1" smtClean="0"/>
              <a:t>emigres</a:t>
            </a:r>
            <a:r>
              <a:rPr lang="en-US" dirty="0" smtClean="0"/>
              <a:t> to France and send British reinforcements. Expedition joined by 15000 peasant guerilla fighters, but leadership lacking and </a:t>
            </a:r>
            <a:r>
              <a:rPr lang="en-US" dirty="0" err="1" smtClean="0"/>
              <a:t>emigres</a:t>
            </a:r>
            <a:r>
              <a:rPr lang="en-US" dirty="0" smtClean="0"/>
              <a:t> reluctant to fight. Regular French army was twice the size of their army, defeated rebellion which received no help from Prussia and no Louis XVIII arrived. Victory gave </a:t>
            </a:r>
            <a:r>
              <a:rPr lang="en-US" dirty="0" err="1" smtClean="0"/>
              <a:t>thermidoreans</a:t>
            </a:r>
            <a:r>
              <a:rPr lang="en-US" dirty="0" smtClean="0"/>
              <a:t> unfounded confidence in the French army. </a:t>
            </a:r>
            <a:endParaRPr lang="en-IN"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Horrible winter of 1794-5, economic controls abolished meant people starved, </a:t>
            </a:r>
            <a:r>
              <a:rPr lang="en-US" dirty="0" err="1" smtClean="0"/>
              <a:t>assignats</a:t>
            </a:r>
            <a:r>
              <a:rPr lang="en-US" dirty="0" smtClean="0"/>
              <a:t> dropped in value—almost 0 by </a:t>
            </a:r>
            <a:r>
              <a:rPr lang="en-US" dirty="0" err="1" smtClean="0"/>
              <a:t>oct</a:t>
            </a:r>
            <a:r>
              <a:rPr lang="en-US" dirty="0" smtClean="0"/>
              <a:t>. 1795. coin was scarce. Wages became worthless. Though </a:t>
            </a:r>
            <a:r>
              <a:rPr lang="en-US" dirty="0" err="1" smtClean="0"/>
              <a:t>Thermidoreans</a:t>
            </a:r>
            <a:r>
              <a:rPr lang="en-US" dirty="0" smtClean="0"/>
              <a:t> kept bread at 1 franc/lb, workers couldn’t afford it. Plus shortage of bread—rationing of 1 lb bread/day/family but even that not available. </a:t>
            </a:r>
            <a:r>
              <a:rPr lang="en-US" dirty="0" err="1" smtClean="0"/>
              <a:t>Thermidoreans</a:t>
            </a:r>
            <a:r>
              <a:rPr lang="en-US" dirty="0" smtClean="0"/>
              <a:t> proponents of free enterprise, </a:t>
            </a:r>
            <a:r>
              <a:rPr lang="en-US" dirty="0" err="1" smtClean="0"/>
              <a:t>villified</a:t>
            </a:r>
            <a:r>
              <a:rPr lang="en-US" dirty="0" smtClean="0"/>
              <a:t>. </a:t>
            </a:r>
          </a:p>
          <a:p>
            <a:pPr>
              <a:buFont typeface="Arial" pitchFamily="34" charset="0"/>
              <a:buChar char="•"/>
            </a:pPr>
            <a:r>
              <a:rPr lang="en-US" dirty="0" smtClean="0"/>
              <a:t>April 1795 Parisians blamed </a:t>
            </a:r>
            <a:r>
              <a:rPr lang="en-US" dirty="0" err="1" smtClean="0"/>
              <a:t>Thermidorean</a:t>
            </a:r>
            <a:r>
              <a:rPr lang="en-US" dirty="0" smtClean="0"/>
              <a:t> convention for misery—thousands of sans culottes invaded convention, asking for bread and constitution of 1793. </a:t>
            </a:r>
          </a:p>
          <a:p>
            <a:pPr>
              <a:buFont typeface="Arial" pitchFamily="34" charset="0"/>
              <a:buChar char="•"/>
            </a:pPr>
            <a:r>
              <a:rPr lang="en-US" dirty="0" smtClean="0"/>
              <a:t>May 1795 angry sections rose again, asking for Js and emergency food committees</a:t>
            </a:r>
          </a:p>
          <a:p>
            <a:pPr>
              <a:buFont typeface="Arial" pitchFamily="34" charset="0"/>
              <a:buChar char="•"/>
            </a:pPr>
            <a:r>
              <a:rPr lang="en-US" dirty="0" smtClean="0"/>
              <a:t>Shaken, convention came out with new constitution of year III, designed to keep republic safe from J or royalist hands. </a:t>
            </a:r>
          </a:p>
          <a:p>
            <a:pPr>
              <a:buFont typeface="Arial" pitchFamily="34" charset="0"/>
              <a:buChar char="•"/>
            </a:pPr>
            <a:r>
              <a:rPr lang="en-US" dirty="0" smtClean="0"/>
              <a:t>Bourgeois document. Sieyes became leader of new government. Property requirements set so high that only 30,000 qualified as electors, who voted deputies too legislative bodies and dept. officials. Council of elders and council of 500 formed legislative body. Younger initiated legislation, elders accepted or rejected. 1/3 of each house to retire each year, beginning in 1797, replaced by election</a:t>
            </a:r>
          </a:p>
          <a:p>
            <a:pPr>
              <a:buFont typeface="Arial" pitchFamily="34" charset="0"/>
              <a:buChar char="•"/>
            </a:pPr>
            <a:r>
              <a:rPr lang="en-US" dirty="0" smtClean="0"/>
              <a:t>Directory (Oct 1795) was the executive branch of 5 men chosen by elders. 1 director to retire yearly after 1796, chairmanship to rotate every 3 months. However, no control over legislation or finance, couldn’t declare war without legislative body. Only power to appoint ministers, ambassadors, military officers. </a:t>
            </a:r>
          </a:p>
          <a:p>
            <a:pPr>
              <a:buFont typeface="Arial" pitchFamily="34" charset="0"/>
              <a:buChar char="•"/>
            </a:pPr>
            <a:r>
              <a:rPr lang="en-US" dirty="0" smtClean="0"/>
              <a:t>Flawed constitution—excess of checks and balances, designed to preserve balance of power and prevent dictators. But country used to a strong executive. Directory and legislature continually struggled for power. Both branches wanted all or nothing. Throughout coups </a:t>
            </a:r>
            <a:r>
              <a:rPr lang="en-US" dirty="0" err="1" smtClean="0"/>
              <a:t>d’etat</a:t>
            </a:r>
            <a:r>
              <a:rPr lang="en-US" dirty="0" smtClean="0"/>
              <a:t> in which executive or legislative body altered by force or threat of force. Also 2/3 decree said 2/3 of new legislators should be ex-members of </a:t>
            </a:r>
            <a:r>
              <a:rPr lang="en-US" dirty="0" err="1" smtClean="0"/>
              <a:t>Thermidorean</a:t>
            </a:r>
            <a:r>
              <a:rPr lang="en-US" dirty="0" smtClean="0"/>
              <a:t> convention—Parisians enraged, thought </a:t>
            </a:r>
            <a:r>
              <a:rPr lang="en-US" dirty="0" err="1" smtClean="0"/>
              <a:t>Thermidorean</a:t>
            </a:r>
            <a:r>
              <a:rPr lang="en-US" dirty="0" smtClean="0"/>
              <a:t> </a:t>
            </a:r>
            <a:r>
              <a:rPr lang="en-US" dirty="0" err="1" smtClean="0"/>
              <a:t>conv</a:t>
            </a:r>
            <a:r>
              <a:rPr lang="en-US" dirty="0" smtClean="0"/>
              <a:t> continued</a:t>
            </a:r>
          </a:p>
          <a:p>
            <a:endParaRPr lang="en-I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Royalists in Paris attracted large following, but couldn’t be elected to new government because of 2/3 decree, so organized sections for attack on government with help from middle classes—monarchy&gt;terror</a:t>
            </a:r>
          </a:p>
          <a:p>
            <a:pPr>
              <a:buFont typeface="Arial" pitchFamily="34" charset="0"/>
              <a:buChar char="•"/>
            </a:pPr>
            <a:r>
              <a:rPr lang="en-US" dirty="0" smtClean="0"/>
              <a:t>New government depended on regular army and volunteers headed by Napoleon for defense. Oct 1795 mob arrived at </a:t>
            </a:r>
            <a:r>
              <a:rPr lang="en-US" dirty="0" err="1" smtClean="0"/>
              <a:t>Tuilleries</a:t>
            </a:r>
            <a:r>
              <a:rPr lang="en-US" dirty="0" smtClean="0"/>
              <a:t> but Bonaparte met them with the whiff of grapeshot—directory took power with help of military</a:t>
            </a:r>
          </a:p>
          <a:p>
            <a:pPr>
              <a:buFont typeface="Arial" pitchFamily="34" charset="0"/>
              <a:buChar char="•"/>
            </a:pPr>
            <a:r>
              <a:rPr lang="en-US" dirty="0" smtClean="0"/>
              <a:t>1795-1799: political instability—refused to obey own constitution. Coups </a:t>
            </a:r>
            <a:r>
              <a:rPr lang="en-US" dirty="0" err="1" smtClean="0"/>
              <a:t>d’etat</a:t>
            </a:r>
            <a:r>
              <a:rPr lang="en-US" dirty="0" smtClean="0"/>
              <a:t> after every election, spring 1797, 1798, two in 1799. Each coup changed composition of legislative and directory</a:t>
            </a:r>
          </a:p>
          <a:p>
            <a:pPr>
              <a:buFont typeface="Arial" pitchFamily="34" charset="0"/>
              <a:buChar char="•"/>
            </a:pPr>
            <a:r>
              <a:rPr lang="en-US" dirty="0" smtClean="0"/>
              <a:t>New conspiracy of equals, a communist conspiracy under Babeuf called for redistribution of property, abolition of private property and economic equality. May 1796, conspiracy betrayed by double agent, </a:t>
            </a:r>
            <a:r>
              <a:rPr lang="en-US" dirty="0" err="1" smtClean="0"/>
              <a:t>gov</a:t>
            </a:r>
            <a:r>
              <a:rPr lang="en-US" dirty="0" smtClean="0"/>
              <a:t> indicted 65 Js and all the ‘equals.’ staged show trials but most acquitted—plot served as excuse to crack down on Js</a:t>
            </a:r>
          </a:p>
          <a:p>
            <a:pPr>
              <a:buFont typeface="Arial" pitchFamily="34" charset="0"/>
              <a:buChar char="•"/>
            </a:pPr>
            <a:r>
              <a:rPr lang="en-US" dirty="0" smtClean="0"/>
              <a:t>Most Js wanted broader suffrage and more direct democracy, so the conspiracy show trials only made survival of the republic less likely. J pogrom facilitated royalist victory in 1797 polls. Directory members staged coup </a:t>
            </a:r>
            <a:r>
              <a:rPr lang="en-US" dirty="0" err="1" smtClean="0"/>
              <a:t>d’etat</a:t>
            </a:r>
            <a:r>
              <a:rPr lang="en-US" dirty="0" smtClean="0"/>
              <a:t>, assisted by one of Napoleon’s generals, purged legislative councils of royalists and exiled </a:t>
            </a:r>
            <a:r>
              <a:rPr lang="en-US" dirty="0" err="1" smtClean="0"/>
              <a:t>carnot</a:t>
            </a:r>
            <a:r>
              <a:rPr lang="en-US" dirty="0" smtClean="0"/>
              <a:t> and other royalist director. Plotters chose 2 new directors of own liking.</a:t>
            </a:r>
          </a:p>
          <a:p>
            <a:pPr>
              <a:buFont typeface="Arial" pitchFamily="34" charset="0"/>
              <a:buChar char="•"/>
            </a:pPr>
            <a:r>
              <a:rPr lang="en-US" dirty="0" smtClean="0"/>
              <a:t>1798 Js won elections. </a:t>
            </a:r>
            <a:r>
              <a:rPr lang="en-US" dirty="0" err="1" smtClean="0"/>
              <a:t>Direcotrs</a:t>
            </a:r>
            <a:r>
              <a:rPr lang="en-US" dirty="0" smtClean="0"/>
              <a:t> enacted another coup, ejected newly elected Js from councils, replaced one director with non J person</a:t>
            </a:r>
          </a:p>
          <a:p>
            <a:pPr>
              <a:buFont typeface="Arial" pitchFamily="34" charset="0"/>
              <a:buChar char="•"/>
            </a:pPr>
            <a:r>
              <a:rPr lang="en-US" dirty="0" smtClean="0"/>
              <a:t>1799 one of the directors presiding over Holland, Switzerland, Northern Italy, Genoa and Rome—policies provoked new European war that went badly for France. Newly elected legislative councils had balance between royalists and J directors. All dismissed, except 1 and replaced by 2 conservatives and 2 Js </a:t>
            </a:r>
            <a:endParaRPr lang="en-IN"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Treaty of Campo </a:t>
            </a:r>
            <a:r>
              <a:rPr lang="en-US" dirty="0" err="1" smtClean="0"/>
              <a:t>Formio</a:t>
            </a:r>
            <a:r>
              <a:rPr lang="en-US" dirty="0" smtClean="0"/>
              <a:t> Oct. 1797 France-Austria</a:t>
            </a:r>
            <a:r>
              <a:rPr lang="en-IN" dirty="0" smtClean="0"/>
              <a:t>: </a:t>
            </a:r>
            <a:r>
              <a:rPr lang="en-IN" dirty="0" err="1" smtClean="0"/>
              <a:t>french</a:t>
            </a:r>
            <a:r>
              <a:rPr lang="en-IN" dirty="0" smtClean="0"/>
              <a:t> annexation of Rhineland and </a:t>
            </a:r>
            <a:r>
              <a:rPr lang="en-IN" dirty="0" err="1" smtClean="0"/>
              <a:t>belgium</a:t>
            </a:r>
            <a:r>
              <a:rPr lang="en-IN" dirty="0" smtClean="0"/>
              <a:t>, recognized sister republics of France: </a:t>
            </a:r>
            <a:r>
              <a:rPr lang="en-IN" dirty="0" err="1" smtClean="0"/>
              <a:t>batavian</a:t>
            </a:r>
            <a:r>
              <a:rPr lang="en-IN" dirty="0" smtClean="0"/>
              <a:t> (</a:t>
            </a:r>
            <a:r>
              <a:rPr lang="en-IN" dirty="0" err="1" smtClean="0"/>
              <a:t>holland</a:t>
            </a:r>
            <a:r>
              <a:rPr lang="en-IN" dirty="0" smtClean="0"/>
              <a:t>), </a:t>
            </a:r>
            <a:r>
              <a:rPr lang="en-IN" dirty="0" err="1" smtClean="0"/>
              <a:t>helvetican</a:t>
            </a:r>
            <a:r>
              <a:rPr lang="en-IN" dirty="0" smtClean="0"/>
              <a:t> (</a:t>
            </a:r>
            <a:r>
              <a:rPr lang="en-IN" dirty="0" err="1" smtClean="0"/>
              <a:t>switz</a:t>
            </a:r>
            <a:r>
              <a:rPr lang="en-IN" dirty="0" smtClean="0"/>
              <a:t>), cisalpine (n. Italy), </a:t>
            </a:r>
            <a:r>
              <a:rPr lang="en-IN" dirty="0" err="1" smtClean="0"/>
              <a:t>Ligurian</a:t>
            </a:r>
            <a:r>
              <a:rPr lang="en-IN" dirty="0" smtClean="0"/>
              <a:t> (</a:t>
            </a:r>
            <a:r>
              <a:rPr lang="en-IN" dirty="0" err="1" smtClean="0"/>
              <a:t>genoa</a:t>
            </a:r>
            <a:r>
              <a:rPr lang="en-IN" dirty="0" smtClean="0"/>
              <a:t>)  and Roman republics created by Napoleon. Austria compensated by most of </a:t>
            </a:r>
            <a:r>
              <a:rPr lang="en-IN" dirty="0" err="1" smtClean="0"/>
              <a:t>venetia</a:t>
            </a:r>
            <a:r>
              <a:rPr lang="en-IN" dirty="0" smtClean="0"/>
              <a:t> minus </a:t>
            </a:r>
            <a:r>
              <a:rPr lang="en-IN" dirty="0" err="1" smtClean="0"/>
              <a:t>ionian</a:t>
            </a:r>
            <a:r>
              <a:rPr lang="en-IN" dirty="0" smtClean="0"/>
              <a:t> islands off </a:t>
            </a:r>
            <a:r>
              <a:rPr lang="en-IN" dirty="0" err="1" smtClean="0"/>
              <a:t>greece</a:t>
            </a:r>
            <a:r>
              <a:rPr lang="en-IN" dirty="0" smtClean="0"/>
              <a:t> for naval bases.</a:t>
            </a:r>
          </a:p>
          <a:p>
            <a:pPr>
              <a:buFont typeface="Arial" pitchFamily="34" charset="0"/>
              <a:buChar char="•"/>
            </a:pPr>
            <a:r>
              <a:rPr lang="en-US" dirty="0" smtClean="0"/>
              <a:t>Napoleon made Directory’s aggressive foreign policy a success</a:t>
            </a:r>
          </a:p>
          <a:p>
            <a:pPr>
              <a:buFont typeface="Arial" pitchFamily="34" charset="0"/>
              <a:buChar char="•"/>
            </a:pPr>
            <a:r>
              <a:rPr lang="en-US" dirty="0" smtClean="0"/>
              <a:t>Local republicans in </a:t>
            </a:r>
            <a:r>
              <a:rPr lang="en-US" dirty="0" err="1" smtClean="0"/>
              <a:t>rome</a:t>
            </a:r>
            <a:r>
              <a:rPr lang="en-US" dirty="0" smtClean="0"/>
              <a:t> staged revolution against pope, directory sent </a:t>
            </a:r>
            <a:r>
              <a:rPr lang="en-US" dirty="0" err="1" smtClean="0"/>
              <a:t>french</a:t>
            </a:r>
            <a:r>
              <a:rPr lang="en-US" dirty="0" smtClean="0"/>
              <a:t> army, roman republic proclaimed and pope arrested and imprisoned. </a:t>
            </a:r>
          </a:p>
          <a:p>
            <a:pPr>
              <a:buFont typeface="Arial" pitchFamily="34" charset="0"/>
              <a:buChar char="•"/>
            </a:pPr>
            <a:r>
              <a:rPr lang="en-US" dirty="0" smtClean="0"/>
              <a:t>Aggressive and expansionist policies incited new coalition against France Dec. 1798</a:t>
            </a:r>
          </a:p>
          <a:p>
            <a:pPr>
              <a:buFont typeface="Arial" pitchFamily="34" charset="0"/>
              <a:buChar char="•"/>
            </a:pPr>
            <a:r>
              <a:rPr lang="en-US" dirty="0" smtClean="0"/>
              <a:t>Napoleon planned to attack Britain by invading Egypt to destroy British influence in Middle East, but lost badly and abandoned army to return to Europe where France was again facing defeats</a:t>
            </a:r>
          </a:p>
          <a:p>
            <a:pPr>
              <a:buFont typeface="Arial" pitchFamily="34" charset="0"/>
              <a:buChar char="•"/>
            </a:pPr>
            <a:r>
              <a:rPr lang="en-US" dirty="0" smtClean="0"/>
              <a:t>In fact, military had regained advantage in France before Napoleon returned, but popular perception differed and people lost faith in directory</a:t>
            </a:r>
          </a:p>
          <a:p>
            <a:pPr>
              <a:buFont typeface="Arial" pitchFamily="34" charset="0"/>
              <a:buChar char="•"/>
            </a:pPr>
            <a:r>
              <a:rPr lang="en-US" dirty="0" smtClean="0"/>
              <a:t>Meanwhile, fearing J resurgence, Sieyes started organizing support for constitutional revision. Needed Napoleon’s help to support coup and ensure success</a:t>
            </a:r>
          </a:p>
          <a:p>
            <a:pPr>
              <a:buFont typeface="Arial" pitchFamily="34" charset="0"/>
              <a:buChar char="•"/>
            </a:pPr>
            <a:r>
              <a:rPr lang="en-US" dirty="0" smtClean="0"/>
              <a:t>Nov 1799 Coup de </a:t>
            </a:r>
            <a:r>
              <a:rPr lang="en-US" dirty="0" err="1" smtClean="0"/>
              <a:t>Brumaire</a:t>
            </a:r>
            <a:r>
              <a:rPr lang="en-US" dirty="0" smtClean="0"/>
              <a:t>. Sieyes and Napoleon tried to convince legislative councils of J threat and need for revisionism but Council of 500 saw through plot—luckily, council headed by napoleon’s brother who saved the day. Troops drove legislators from halls. </a:t>
            </a:r>
          </a:p>
          <a:p>
            <a:pPr>
              <a:buFont typeface="Arial" pitchFamily="34" charset="0"/>
              <a:buChar char="•"/>
            </a:pPr>
            <a:r>
              <a:rPr lang="en-US" dirty="0" smtClean="0"/>
              <a:t>New constitution—3 consuls, Napoleon, Sieyes and </a:t>
            </a:r>
            <a:r>
              <a:rPr lang="en-US" dirty="0" err="1" smtClean="0"/>
              <a:t>Ducos</a:t>
            </a:r>
            <a:r>
              <a:rPr lang="en-US" dirty="0" smtClean="0"/>
              <a:t> temporarily, Napoleon first consul. Constitution of Dec 1799 approved by plebiscite in 1800. Napoleon made 1</a:t>
            </a:r>
            <a:r>
              <a:rPr lang="en-US" baseline="30000" dirty="0" smtClean="0"/>
              <a:t>st</a:t>
            </a:r>
            <a:r>
              <a:rPr lang="en-US" dirty="0" smtClean="0"/>
              <a:t> Consul, true chief executive. Other two (not Sieyes and </a:t>
            </a:r>
            <a:r>
              <a:rPr lang="en-US" dirty="0" err="1" smtClean="0"/>
              <a:t>Ducos</a:t>
            </a:r>
            <a:r>
              <a:rPr lang="en-US" dirty="0" smtClean="0"/>
              <a:t>) only advisors. Sieyes and </a:t>
            </a:r>
            <a:r>
              <a:rPr lang="en-US" dirty="0" err="1" smtClean="0"/>
              <a:t>Ducos</a:t>
            </a:r>
            <a:r>
              <a:rPr lang="en-US" dirty="0" smtClean="0"/>
              <a:t> made senators</a:t>
            </a:r>
          </a:p>
          <a:p>
            <a:pPr>
              <a:buFont typeface="Arial" pitchFamily="34" charset="0"/>
              <a:buChar char="•"/>
            </a:pPr>
            <a:r>
              <a:rPr lang="en-US" dirty="0" smtClean="0"/>
              <a:t>Constitution said senate would exist but new members appointed directly/indirectly by Napoleon, with 2 legislative bodies—Corps </a:t>
            </a:r>
            <a:r>
              <a:rPr lang="en-US" dirty="0" err="1" smtClean="0"/>
              <a:t>legislatif</a:t>
            </a:r>
            <a:r>
              <a:rPr lang="en-US" dirty="0" smtClean="0"/>
              <a:t> and </a:t>
            </a:r>
            <a:r>
              <a:rPr lang="en-US" smtClean="0"/>
              <a:t>Tribunate</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Written attacks on existing institutions, admiration of foreign administrative practices, especially British government</a:t>
            </a:r>
          </a:p>
          <a:p>
            <a:pPr>
              <a:buFont typeface="Arial" pitchFamily="34" charset="0"/>
              <a:buChar char="•"/>
            </a:pPr>
            <a:r>
              <a:rPr lang="en-US" dirty="0" smtClean="0"/>
              <a:t>Attempt to find scientific solution to all human problems</a:t>
            </a:r>
          </a:p>
          <a:p>
            <a:pPr>
              <a:buFont typeface="Arial" pitchFamily="34" charset="0"/>
              <a:buChar char="•"/>
            </a:pPr>
            <a:r>
              <a:rPr lang="en-US" dirty="0" smtClean="0"/>
              <a:t>Natural laws for human activities could be discovered—for government, religion, economy and society</a:t>
            </a:r>
          </a:p>
          <a:p>
            <a:pPr>
              <a:buFont typeface="Arial" pitchFamily="34" charset="0"/>
              <a:buChar char="•"/>
            </a:pPr>
            <a:r>
              <a:rPr lang="en-US" dirty="0" smtClean="0"/>
              <a:t>Influenced by scientific revolution</a:t>
            </a:r>
          </a:p>
          <a:p>
            <a:pPr>
              <a:buFont typeface="Arial" pitchFamily="34" charset="0"/>
              <a:buChar char="•"/>
            </a:pPr>
            <a:r>
              <a:rPr lang="en-US" dirty="0" smtClean="0"/>
              <a:t>Contradiction between Christianity and new ideas—Church opposed Enlightenment</a:t>
            </a:r>
          </a:p>
          <a:p>
            <a:pPr>
              <a:buFont typeface="Arial" pitchFamily="34" charset="0"/>
              <a:buChar char="•"/>
            </a:pPr>
            <a:r>
              <a:rPr lang="en-US" dirty="0" smtClean="0"/>
              <a:t>Montesquieu argued that the hereditary noble judges of the </a:t>
            </a:r>
            <a:r>
              <a:rPr lang="en-US" dirty="0" err="1" smtClean="0"/>
              <a:t>parlements</a:t>
            </a:r>
            <a:r>
              <a:rPr lang="en-US" dirty="0" smtClean="0"/>
              <a:t> had the power to limit the authority of the king because they were heirs of the king’s council of medieval times—interpreters of the unwritten constitution of France</a:t>
            </a:r>
          </a:p>
          <a:p>
            <a:pPr lvl="1">
              <a:buFont typeface="Arial" pitchFamily="34" charset="0"/>
              <a:buChar char="•"/>
            </a:pPr>
            <a:r>
              <a:rPr lang="en-US" dirty="0" err="1" smtClean="0"/>
              <a:t>Parlements</a:t>
            </a:r>
            <a:r>
              <a:rPr lang="en-US" dirty="0" smtClean="0"/>
              <a:t> led fight against reforms of Louis XVI, helped bring in Estates-General</a:t>
            </a:r>
          </a:p>
          <a:p>
            <a:pPr>
              <a:buFont typeface="Arial" pitchFamily="34" charset="0"/>
              <a:buChar char="•"/>
            </a:pPr>
            <a:r>
              <a:rPr lang="en-US" dirty="0" smtClean="0"/>
              <a:t>Voltaire clamored for freedom of religion, expression and press—favored absolute, but enlightened monarchy</a:t>
            </a:r>
          </a:p>
          <a:p>
            <a:pPr>
              <a:buFont typeface="Arial" pitchFamily="34" charset="0"/>
              <a:buChar char="•"/>
            </a:pPr>
            <a:r>
              <a:rPr lang="en-US" dirty="0" smtClean="0"/>
              <a:t>Rousseau advocated authoritarian democracy—democracy for but not by the people, based on what was best for the people, determined by an executive body given total power by a social contract with the people. Duty of government was to instill virtue in people. Good of society&gt;rights of individual</a:t>
            </a:r>
          </a:p>
          <a:p>
            <a:pPr lvl="1">
              <a:buFont typeface="Arial" pitchFamily="34" charset="0"/>
              <a:buChar char="•"/>
            </a:pPr>
            <a:r>
              <a:rPr lang="en-US" dirty="0" smtClean="0"/>
              <a:t>Leaders during Terror (1793-4) borrowed from his ideology</a:t>
            </a:r>
          </a:p>
          <a:p>
            <a:pPr lvl="1">
              <a:buFont typeface="Arial" pitchFamily="34" charset="0"/>
              <a:buChar char="•"/>
            </a:pPr>
            <a:r>
              <a:rPr lang="en-US" dirty="0" smtClean="0"/>
              <a:t>Robespierre, Sieyes and </a:t>
            </a:r>
            <a:r>
              <a:rPr lang="en-US" dirty="0" err="1" smtClean="0"/>
              <a:t>Brissot</a:t>
            </a:r>
            <a:r>
              <a:rPr lang="en-US" dirty="0" smtClean="0"/>
              <a:t> read his work</a:t>
            </a:r>
          </a:p>
          <a:p>
            <a:pPr>
              <a:buFont typeface="Arial" pitchFamily="34" charset="0"/>
              <a:buChar char="•"/>
            </a:pPr>
            <a:r>
              <a:rPr lang="en-US" dirty="0" err="1" smtClean="0"/>
              <a:t>Philosophes</a:t>
            </a:r>
            <a:r>
              <a:rPr lang="en-US" dirty="0" smtClean="0"/>
              <a:t> awakened literate people to need for reform and educated them to think in terms of rational solutions to problems. Created political culture. Clientele of activists in Paris salons, provincial academies and in the Masonic order</a:t>
            </a:r>
          </a:p>
          <a:p>
            <a:pPr>
              <a:buFont typeface="Arial" pitchFamily="34" charset="0"/>
              <a:buChar char="•"/>
            </a:pPr>
            <a:r>
              <a:rPr lang="en-US" dirty="0" smtClean="0"/>
              <a:t>American revolution inspired the French—state and federal constitutions published, introduced concept of bill of rights and written constitution. Showed revolution could succeed.</a:t>
            </a:r>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0"/>
            <a:ext cx="9144000" cy="6186309"/>
          </a:xfrm>
          <a:prstGeom prst="rect">
            <a:avLst/>
          </a:prstGeom>
          <a:noFill/>
        </p:spPr>
        <p:txBody>
          <a:bodyPr wrap="square" rtlCol="0">
            <a:spAutoFit/>
          </a:bodyPr>
          <a:lstStyle/>
          <a:p>
            <a:pPr>
              <a:buFont typeface="Arial" pitchFamily="34" charset="0"/>
              <a:buChar char="•"/>
            </a:pPr>
            <a:r>
              <a:rPr lang="en-US" dirty="0" smtClean="0"/>
              <a:t>Society crippled by legal privileges: nobility and clergy; guilds, corporations and business held monopoly in commerce and manufacturing</a:t>
            </a:r>
          </a:p>
          <a:p>
            <a:pPr>
              <a:buFont typeface="Arial" pitchFamily="34" charset="0"/>
              <a:buChar char="•"/>
            </a:pPr>
            <a:r>
              <a:rPr lang="en-US" dirty="0" smtClean="0"/>
              <a:t>Clergy: (first estate) Church very wealthy—collected tithe and other taxes by legal right. Owned 15% of the land in France and increased wealth through trading companies, industries, tenements and other profit-making property. Exempt from taxes. Upper Clergy all held titles of nobility as well, held numerous ecclesiastical positions and earned money from these as well. Not hated by peasants, however, particularly revered in rural France. Lower Clergy generally dedicated hardworking and poor—felt money should go to people, eventually sided with the third estate</a:t>
            </a:r>
          </a:p>
          <a:p>
            <a:pPr>
              <a:buFont typeface="Arial" pitchFamily="34" charset="0"/>
              <a:buChar char="•"/>
            </a:pPr>
            <a:r>
              <a:rPr lang="en-US" dirty="0" smtClean="0"/>
              <a:t>Nobility: (second estate) 1.5% of population, owned 20% of the land, largely exempt from tax, monopolized high offices in royal administration, judiciary and army. Courts gave special treatment. Enjoyed hunting rights—right to gallop over peasants field. Demanded manorial dues from peasants—long obsolete relic from middle ages</a:t>
            </a:r>
            <a:r>
              <a:rPr lang="en-IN" dirty="0" smtClean="0"/>
              <a:t>. Nobles of sword had once ruled duchies and countries outright but gradually power given to royal appointees—the </a:t>
            </a:r>
            <a:r>
              <a:rPr lang="en-IN" dirty="0" err="1" smtClean="0"/>
              <a:t>intendants</a:t>
            </a:r>
            <a:r>
              <a:rPr lang="en-IN" dirty="0" smtClean="0"/>
              <a:t> and </a:t>
            </a:r>
            <a:r>
              <a:rPr lang="en-IN" dirty="0" err="1" smtClean="0"/>
              <a:t>parlements</a:t>
            </a:r>
            <a:r>
              <a:rPr lang="en-IN" dirty="0" smtClean="0"/>
              <a:t>. Robe nobles ennobled for administrative or judicial services. Nobles of sword richer but robe nobles (who were also all the judges) in 13 </a:t>
            </a:r>
            <a:r>
              <a:rPr lang="en-IN" dirty="0" err="1" smtClean="0"/>
              <a:t>parlements</a:t>
            </a:r>
            <a:r>
              <a:rPr lang="en-IN" dirty="0" smtClean="0"/>
              <a:t> were the leaders of the nobility. They alone could confront the king because royal edicts had to be </a:t>
            </a:r>
            <a:r>
              <a:rPr lang="en-IN" dirty="0" err="1" smtClean="0"/>
              <a:t>registerd</a:t>
            </a:r>
            <a:r>
              <a:rPr lang="en-IN" dirty="0" smtClean="0"/>
              <a:t> by the </a:t>
            </a:r>
            <a:r>
              <a:rPr lang="en-IN" dirty="0" err="1" smtClean="0"/>
              <a:t>parlements</a:t>
            </a:r>
            <a:r>
              <a:rPr lang="en-IN" dirty="0" smtClean="0"/>
              <a:t>—if courts refused, issued remonstrance to the king, showing opposition to royal tyranny. But the courts upheld noble privilege. </a:t>
            </a:r>
          </a:p>
          <a:p>
            <a:pPr>
              <a:buFont typeface="Arial" pitchFamily="34" charset="0"/>
              <a:buChar char="•"/>
            </a:pPr>
            <a:r>
              <a:rPr lang="en-US" dirty="0" smtClean="0"/>
              <a:t>Louis XV had new courts instated (the </a:t>
            </a:r>
            <a:r>
              <a:rPr lang="en-US" dirty="0" err="1" smtClean="0"/>
              <a:t>maupeau</a:t>
            </a:r>
            <a:r>
              <a:rPr lang="en-US" dirty="0" smtClean="0"/>
              <a:t> courts) but Louis XVI reinstated </a:t>
            </a:r>
            <a:r>
              <a:rPr lang="en-US" dirty="0" err="1" smtClean="0"/>
              <a:t>parlements</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0"/>
            <a:ext cx="9144000" cy="5909310"/>
          </a:xfrm>
          <a:prstGeom prst="rect">
            <a:avLst/>
          </a:prstGeom>
          <a:noFill/>
        </p:spPr>
        <p:txBody>
          <a:bodyPr wrap="square" rtlCol="0">
            <a:spAutoFit/>
          </a:bodyPr>
          <a:lstStyle/>
          <a:p>
            <a:pPr>
              <a:buFont typeface="Arial" pitchFamily="34" charset="0"/>
              <a:buChar char="•"/>
            </a:pPr>
            <a:r>
              <a:rPr lang="en-US" dirty="0" smtClean="0"/>
              <a:t>Tax farmers collected taxes from peasants but were corrupt</a:t>
            </a:r>
          </a:p>
          <a:p>
            <a:pPr>
              <a:buFont typeface="Arial" pitchFamily="34" charset="0"/>
              <a:buChar char="•"/>
            </a:pPr>
            <a:r>
              <a:rPr lang="en-US" dirty="0" smtClean="0"/>
              <a:t>Taxes: </a:t>
            </a:r>
            <a:r>
              <a:rPr lang="en-US" dirty="0" err="1" smtClean="0"/>
              <a:t>taille</a:t>
            </a:r>
            <a:r>
              <a:rPr lang="en-US" dirty="0" smtClean="0"/>
              <a:t> on income/property value, three </a:t>
            </a:r>
            <a:r>
              <a:rPr lang="en-US" dirty="0" err="1" smtClean="0"/>
              <a:t>vingtiemes</a:t>
            </a:r>
            <a:r>
              <a:rPr lang="en-US" dirty="0" smtClean="0"/>
              <a:t> on income, capitation on heads of households, royal </a:t>
            </a:r>
            <a:r>
              <a:rPr lang="en-US" dirty="0" err="1" smtClean="0"/>
              <a:t>corvee</a:t>
            </a:r>
            <a:r>
              <a:rPr lang="en-US" dirty="0" smtClean="0"/>
              <a:t>, </a:t>
            </a:r>
            <a:r>
              <a:rPr lang="en-US" dirty="0" err="1" smtClean="0"/>
              <a:t>gabelle</a:t>
            </a:r>
            <a:endParaRPr lang="en-US" dirty="0" smtClean="0"/>
          </a:p>
          <a:p>
            <a:pPr>
              <a:buFont typeface="Arial" pitchFamily="34" charset="0"/>
              <a:buChar char="•"/>
            </a:pPr>
            <a:r>
              <a:rPr lang="en-US" dirty="0" smtClean="0"/>
              <a:t>Upper bourgeoisie didn’t seek changes in social structure—sought aristocratic status so intent on perpetuating legal privilege. </a:t>
            </a:r>
          </a:p>
          <a:p>
            <a:pPr>
              <a:buFont typeface="Arial" pitchFamily="34" charset="0"/>
              <a:buChar char="•"/>
            </a:pPr>
            <a:r>
              <a:rPr lang="en-US" dirty="0" smtClean="0"/>
              <a:t>Industry closely related to agriculture—if one failed so did the other as in 1989—crops failed, so did wine, perfume, silk. Workers laid off at the same time as food shortage and high food prices mounted</a:t>
            </a:r>
          </a:p>
          <a:p>
            <a:pPr>
              <a:buFont typeface="Arial" pitchFamily="34" charset="0"/>
              <a:buChar char="•"/>
            </a:pPr>
            <a:r>
              <a:rPr lang="en-US" dirty="0" smtClean="0"/>
              <a:t>City workers most volatile element, especially the unskilled newly arrived workers from the countryside</a:t>
            </a:r>
          </a:p>
          <a:p>
            <a:pPr>
              <a:buFont typeface="Arial" pitchFamily="34" charset="0"/>
              <a:buChar char="•"/>
            </a:pPr>
            <a:r>
              <a:rPr lang="en-US" dirty="0" smtClean="0"/>
              <a:t>Average wage bought only 1 4 pound loaf of bread</a:t>
            </a:r>
          </a:p>
          <a:p>
            <a:pPr>
              <a:buFont typeface="Arial" pitchFamily="34" charset="0"/>
              <a:buChar char="•"/>
            </a:pPr>
            <a:r>
              <a:rPr lang="en-US" dirty="0" smtClean="0"/>
              <a:t>With no work, hundreds died of hunger and exposure</a:t>
            </a:r>
          </a:p>
          <a:p>
            <a:pPr>
              <a:buFont typeface="Arial" pitchFamily="34" charset="0"/>
              <a:buChar char="•"/>
            </a:pPr>
            <a:r>
              <a:rPr lang="en-US" dirty="0" smtClean="0"/>
              <a:t>Hence easily manipulated</a:t>
            </a:r>
          </a:p>
          <a:p>
            <a:pPr>
              <a:buFont typeface="Arial" pitchFamily="34" charset="0"/>
              <a:buChar char="•"/>
            </a:pPr>
            <a:r>
              <a:rPr lang="en-US" dirty="0" smtClean="0"/>
              <a:t>The sans-culotte mobs were mainly skilled artisans and shopkeepers </a:t>
            </a:r>
          </a:p>
          <a:p>
            <a:pPr>
              <a:buFont typeface="Arial" pitchFamily="34" charset="0"/>
              <a:buChar char="•"/>
            </a:pPr>
            <a:r>
              <a:rPr lang="en-US" dirty="0" smtClean="0"/>
              <a:t>Peasant taxes on using lord’s mills, baking and winepress—the </a:t>
            </a:r>
            <a:r>
              <a:rPr lang="en-US" dirty="0" err="1" smtClean="0"/>
              <a:t>banalites</a:t>
            </a:r>
            <a:r>
              <a:rPr lang="en-IN" dirty="0" smtClean="0"/>
              <a:t> from middle ages revived by new nobles to maximise profits.</a:t>
            </a:r>
          </a:p>
          <a:p>
            <a:pPr>
              <a:buFont typeface="Arial" pitchFamily="34" charset="0"/>
              <a:buChar char="•"/>
            </a:pPr>
            <a:endParaRPr lang="en-US" dirty="0" smtClean="0"/>
          </a:p>
          <a:p>
            <a:pPr>
              <a:buFont typeface="Arial" pitchFamily="34" charset="0"/>
              <a:buChar char="•"/>
            </a:pPr>
            <a:r>
              <a:rPr lang="en-US" dirty="0" smtClean="0"/>
              <a:t>Louis XVI was a good-natured and pious man but was disinterested in in matters of the government. Let other make decisions. Weak, vacillating and easily influenced</a:t>
            </a:r>
          </a:p>
          <a:p>
            <a:pPr>
              <a:buFont typeface="Arial" pitchFamily="34" charset="0"/>
              <a:buChar char="•"/>
            </a:pPr>
            <a:r>
              <a:rPr lang="en-US" dirty="0" smtClean="0"/>
              <a:t>Marie Antoinette—frivolous, spent a lot of time, derided for being impotent (unfairly), considered scandalous. Austrian background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6463308"/>
          </a:xfrm>
          <a:prstGeom prst="rect">
            <a:avLst/>
          </a:prstGeom>
          <a:noFill/>
        </p:spPr>
        <p:txBody>
          <a:bodyPr wrap="square" rtlCol="0">
            <a:spAutoFit/>
          </a:bodyPr>
          <a:lstStyle/>
          <a:p>
            <a:pPr>
              <a:buFont typeface="Arial" pitchFamily="34" charset="0"/>
              <a:buChar char="•"/>
            </a:pPr>
            <a:r>
              <a:rPr lang="en-US" dirty="0" smtClean="0"/>
              <a:t>1778 (France enters US Revolution war) to 1787 economic depression</a:t>
            </a:r>
          </a:p>
          <a:p>
            <a:pPr>
              <a:buFont typeface="Arial" pitchFamily="34" charset="0"/>
              <a:buChar char="•"/>
            </a:pPr>
            <a:r>
              <a:rPr lang="en-US" dirty="0" smtClean="0"/>
              <a:t>Loss of foreign trade</a:t>
            </a:r>
          </a:p>
          <a:p>
            <a:pPr>
              <a:buFont typeface="Arial" pitchFamily="34" charset="0"/>
              <a:buChar char="•"/>
            </a:pPr>
            <a:r>
              <a:rPr lang="en-US" dirty="0" smtClean="0"/>
              <a:t>Unemployment, failure of industries, farmers and workers suffered, prices dropped</a:t>
            </a:r>
          </a:p>
          <a:p>
            <a:pPr>
              <a:buFont typeface="Arial" pitchFamily="34" charset="0"/>
              <a:buChar char="•"/>
            </a:pPr>
            <a:r>
              <a:rPr lang="en-US" dirty="0" smtClean="0"/>
              <a:t>Prices climbed in 1787 but </a:t>
            </a:r>
            <a:r>
              <a:rPr lang="en-US" dirty="0" err="1" smtClean="0"/>
              <a:t>signalled</a:t>
            </a:r>
            <a:r>
              <a:rPr lang="en-US" dirty="0" smtClean="0"/>
              <a:t> impending shortages—bad harvests</a:t>
            </a:r>
          </a:p>
          <a:p>
            <a:pPr>
              <a:buFont typeface="Arial" pitchFamily="34" charset="0"/>
              <a:buChar char="•"/>
            </a:pPr>
            <a:r>
              <a:rPr lang="en-US" dirty="0" smtClean="0"/>
              <a:t>1789 grain prices rose 61-71% on average and 150-165% in July—50% unemployed</a:t>
            </a:r>
          </a:p>
          <a:p>
            <a:pPr>
              <a:buFont typeface="Arial" pitchFamily="34" charset="0"/>
              <a:buChar char="•"/>
            </a:pPr>
            <a:r>
              <a:rPr lang="en-US" dirty="0" smtClean="0"/>
              <a:t>1788 4 billion </a:t>
            </a:r>
            <a:r>
              <a:rPr lang="en-US" dirty="0" err="1" smtClean="0"/>
              <a:t>livres</a:t>
            </a:r>
            <a:r>
              <a:rPr lang="en-US" dirty="0" smtClean="0"/>
              <a:t> debt, most of national budget spent on debt servicing</a:t>
            </a:r>
          </a:p>
          <a:p>
            <a:pPr>
              <a:buFont typeface="Arial" pitchFamily="34" charset="0"/>
              <a:buChar char="•"/>
            </a:pPr>
            <a:r>
              <a:rPr lang="en-US" dirty="0" smtClean="0"/>
              <a:t>Poor credit made securing loans difficult</a:t>
            </a:r>
          </a:p>
          <a:p>
            <a:pPr>
              <a:buFont typeface="Arial" pitchFamily="34" charset="0"/>
              <a:buChar char="•"/>
            </a:pPr>
            <a:r>
              <a:rPr lang="en-US" dirty="0" smtClean="0"/>
              <a:t>Restoration of </a:t>
            </a:r>
            <a:r>
              <a:rPr lang="en-US" dirty="0" err="1" smtClean="0"/>
              <a:t>parlements</a:t>
            </a:r>
            <a:r>
              <a:rPr lang="en-US" dirty="0" smtClean="0"/>
              <a:t> doomed economic reform from start</a:t>
            </a:r>
          </a:p>
          <a:p>
            <a:pPr>
              <a:buFont typeface="Arial" pitchFamily="34" charset="0"/>
              <a:buChar char="•"/>
            </a:pPr>
            <a:r>
              <a:rPr lang="en-US" dirty="0" smtClean="0"/>
              <a:t>King listened to financial advisors (comptrollers-generals) but abandoned them when they were criticized by others</a:t>
            </a:r>
          </a:p>
          <a:p>
            <a:pPr>
              <a:buFont typeface="Arial" pitchFamily="34" charset="0"/>
              <a:buChar char="•"/>
            </a:pPr>
            <a:r>
              <a:rPr lang="en-US" dirty="0" smtClean="0"/>
              <a:t>Necker tried to balance budget by cutting costs, installed salaried collectors to gather direct taxes and forced the Farmers General to take smaller cut of indirect taxes. Abolished hundreds of useless offices in royal household, but made enemies by revealing economic expenditure of royal family. Resigned 1781</a:t>
            </a:r>
          </a:p>
          <a:p>
            <a:pPr>
              <a:buFont typeface="Arial" pitchFamily="34" charset="0"/>
              <a:buChar char="•"/>
            </a:pPr>
            <a:r>
              <a:rPr lang="en-US" dirty="0" err="1" smtClean="0"/>
              <a:t>Calonne</a:t>
            </a:r>
            <a:r>
              <a:rPr lang="en-US" dirty="0" smtClean="0"/>
              <a:t> tried to make crown appear rich by borrowing heavily and spending lavishly, but by 1786 had to consider taxing nobility and clergy. Paris </a:t>
            </a:r>
            <a:r>
              <a:rPr lang="en-US" dirty="0" err="1" smtClean="0"/>
              <a:t>parlement</a:t>
            </a:r>
            <a:r>
              <a:rPr lang="en-US" dirty="0" smtClean="0"/>
              <a:t> warned it would oppose action. </a:t>
            </a:r>
            <a:r>
              <a:rPr lang="en-US" dirty="0" err="1" smtClean="0"/>
              <a:t>Calonne</a:t>
            </a:r>
            <a:r>
              <a:rPr lang="en-US" dirty="0" smtClean="0"/>
              <a:t> bypassed </a:t>
            </a:r>
            <a:r>
              <a:rPr lang="en-US" dirty="0" err="1" smtClean="0"/>
              <a:t>parlements</a:t>
            </a:r>
            <a:r>
              <a:rPr lang="en-US" dirty="0" smtClean="0"/>
              <a:t> by persuading king to convene assembly of Notables (1787)—144 influential people—proposed abolition of internal tariffs, establishment of state bank, abolition of 3 income taxes and </a:t>
            </a:r>
            <a:r>
              <a:rPr lang="en-US" dirty="0" err="1" smtClean="0"/>
              <a:t>corvee</a:t>
            </a:r>
            <a:r>
              <a:rPr lang="en-US" dirty="0" smtClean="0"/>
              <a:t>, land tax on all 3 estates. Assembly refused, prompted violent opposition in the </a:t>
            </a:r>
            <a:r>
              <a:rPr lang="en-US" dirty="0" err="1" smtClean="0"/>
              <a:t>parlements</a:t>
            </a:r>
            <a:r>
              <a:rPr lang="en-US" dirty="0" smtClean="0"/>
              <a:t>. </a:t>
            </a:r>
            <a:r>
              <a:rPr lang="en-US" dirty="0" err="1" smtClean="0"/>
              <a:t>Calonne</a:t>
            </a:r>
            <a:r>
              <a:rPr lang="en-US" dirty="0" smtClean="0"/>
              <a:t> fled. </a:t>
            </a:r>
          </a:p>
          <a:p>
            <a:pPr>
              <a:buFont typeface="Arial" pitchFamily="34" charset="0"/>
              <a:buChar char="•"/>
            </a:pPr>
            <a:r>
              <a:rPr lang="en-US" dirty="0" smtClean="0"/>
              <a:t>Estates-General convened at behest of nobility and clergy—estates traditionally controlled by nobility and upper clergy, </a:t>
            </a:r>
            <a:r>
              <a:rPr lang="en-US" dirty="0" err="1" smtClean="0"/>
              <a:t>outvotedthird</a:t>
            </a:r>
            <a:r>
              <a:rPr lang="en-US" dirty="0" smtClean="0"/>
              <a:t> estate 2:1</a:t>
            </a:r>
          </a:p>
          <a:p>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1788 King exiled whole </a:t>
            </a:r>
            <a:r>
              <a:rPr lang="en-US" dirty="0" err="1" smtClean="0"/>
              <a:t>parlement</a:t>
            </a:r>
            <a:r>
              <a:rPr lang="en-US" dirty="0" smtClean="0"/>
              <a:t> of Paris and planned to reorganize entire court system, but </a:t>
            </a:r>
            <a:r>
              <a:rPr lang="en-US" dirty="0" err="1" smtClean="0"/>
              <a:t>parlementaires</a:t>
            </a:r>
            <a:r>
              <a:rPr lang="en-US" dirty="0" smtClean="0"/>
              <a:t> incited public violence. Royal troops forced to restore order and break up rioting but army soon driven to exhaustion as discipline deteriorated. Disorder made tax collection even more difficult and the clergy voted king an insultingly small don </a:t>
            </a:r>
            <a:r>
              <a:rPr lang="en-US" dirty="0" err="1" smtClean="0"/>
              <a:t>gratuit</a:t>
            </a:r>
            <a:endParaRPr lang="en-US" dirty="0" smtClean="0"/>
          </a:p>
          <a:p>
            <a:pPr>
              <a:buFont typeface="Arial" pitchFamily="34" charset="0"/>
              <a:buChar char="•"/>
            </a:pPr>
            <a:r>
              <a:rPr lang="en-US" dirty="0" smtClean="0"/>
              <a:t>Finally Estates-General convened 1789, Necker reinstated, </a:t>
            </a:r>
            <a:r>
              <a:rPr lang="en-US" dirty="0" err="1" smtClean="0"/>
              <a:t>parlements</a:t>
            </a:r>
            <a:r>
              <a:rPr lang="en-US" dirty="0" smtClean="0"/>
              <a:t> restored</a:t>
            </a:r>
          </a:p>
          <a:p>
            <a:pPr>
              <a:buFont typeface="Arial" pitchFamily="34" charset="0"/>
              <a:buChar char="•"/>
            </a:pPr>
            <a:r>
              <a:rPr lang="en-US" dirty="0" smtClean="0"/>
              <a:t>Paris </a:t>
            </a:r>
            <a:r>
              <a:rPr lang="en-US" dirty="0" err="1" smtClean="0"/>
              <a:t>parlement</a:t>
            </a:r>
            <a:r>
              <a:rPr lang="en-US" dirty="0" smtClean="0"/>
              <a:t> voted to maintain status quo of Estates-General—three estates had one vote each—this outraged the public and broke the coalition between liberal and conservative nobles and clergy</a:t>
            </a:r>
          </a:p>
          <a:p>
            <a:pPr>
              <a:buFont typeface="Arial" pitchFamily="34" charset="0"/>
              <a:buChar char="•"/>
            </a:pPr>
            <a:r>
              <a:rPr lang="en-US" dirty="0" smtClean="0"/>
              <a:t>Committee of 30 formed which championed 3</a:t>
            </a:r>
            <a:r>
              <a:rPr lang="en-US" baseline="30000" dirty="0" smtClean="0"/>
              <a:t>rd</a:t>
            </a:r>
            <a:r>
              <a:rPr lang="en-US" dirty="0" smtClean="0"/>
              <a:t> estate—supported doubling it to match sum of 1</a:t>
            </a:r>
            <a:r>
              <a:rPr lang="en-US" baseline="30000" dirty="0" smtClean="0"/>
              <a:t>st</a:t>
            </a:r>
            <a:r>
              <a:rPr lang="en-US" dirty="0" smtClean="0"/>
              <a:t> and 2</a:t>
            </a:r>
            <a:r>
              <a:rPr lang="en-US" baseline="30000" dirty="0" smtClean="0"/>
              <a:t>nd</a:t>
            </a:r>
            <a:endParaRPr lang="en-US" dirty="0" smtClean="0"/>
          </a:p>
          <a:p>
            <a:pPr>
              <a:buFont typeface="Arial" pitchFamily="34" charset="0"/>
              <a:buChar char="•"/>
            </a:pPr>
            <a:r>
              <a:rPr lang="en-US" dirty="0" smtClean="0"/>
              <a:t>King agreed but said nothing about voting process—doubling meant nothing if traditional vote, needed vote by head</a:t>
            </a:r>
          </a:p>
          <a:p>
            <a:pPr>
              <a:buFont typeface="Arial" pitchFamily="34" charset="0"/>
              <a:buChar char="•"/>
            </a:pPr>
            <a:r>
              <a:rPr lang="en-US" dirty="0" smtClean="0"/>
              <a:t>Neither the king nor the Necker provided expected leadership at the Estates-General meeting—no reform on which deputies could debate/vote (may 1789)</a:t>
            </a:r>
          </a:p>
          <a:p>
            <a:pPr>
              <a:buFont typeface="Arial" pitchFamily="34" charset="0"/>
              <a:buChar char="•"/>
            </a:pPr>
            <a:r>
              <a:rPr lang="en-US" dirty="0" smtClean="0"/>
              <a:t>Double talk, stiff ceremony and indifference</a:t>
            </a:r>
          </a:p>
          <a:p>
            <a:pPr>
              <a:buFont typeface="Arial" pitchFamily="34" charset="0"/>
              <a:buChar char="•"/>
            </a:pPr>
            <a:r>
              <a:rPr lang="en-US" dirty="0" smtClean="0"/>
              <a:t>Third estate demanded vote by head but 1</a:t>
            </a:r>
            <a:r>
              <a:rPr lang="en-US" baseline="30000" dirty="0" smtClean="0"/>
              <a:t>st</a:t>
            </a:r>
            <a:r>
              <a:rPr lang="en-US" dirty="0" smtClean="0"/>
              <a:t> and 2</a:t>
            </a:r>
            <a:r>
              <a:rPr lang="en-US" baseline="30000" dirty="0" smtClean="0"/>
              <a:t>nd</a:t>
            </a:r>
            <a:r>
              <a:rPr lang="en-US" dirty="0" smtClean="0"/>
              <a:t> affirmed tradition—deadlock for six weeks but when Paris delegation arrived, 3</a:t>
            </a:r>
            <a:r>
              <a:rPr lang="en-US" baseline="30000" dirty="0" smtClean="0"/>
              <a:t>rd</a:t>
            </a:r>
            <a:r>
              <a:rPr lang="en-US" dirty="0" smtClean="0"/>
              <a:t> estate vied for support from the more divided 1</a:t>
            </a:r>
            <a:r>
              <a:rPr lang="en-US" baseline="30000" dirty="0" smtClean="0"/>
              <a:t>st</a:t>
            </a:r>
            <a:r>
              <a:rPr lang="en-US" dirty="0" smtClean="0"/>
              <a:t> estate, many of whom joined the third.</a:t>
            </a:r>
          </a:p>
          <a:p>
            <a:pPr>
              <a:buFont typeface="Arial" pitchFamily="34" charset="0"/>
              <a:buChar char="•"/>
            </a:pPr>
            <a:r>
              <a:rPr lang="en-US" dirty="0" smtClean="0"/>
              <a:t>June 1789—third estate declared E.G. dead, proclaimed national assembly and invited others to join</a:t>
            </a:r>
          </a:p>
          <a:p>
            <a:pPr>
              <a:buFont typeface="Arial" pitchFamily="34" charset="0"/>
              <a:buChar char="•"/>
            </a:pPr>
            <a:r>
              <a:rPr lang="en-US" dirty="0" smtClean="0"/>
              <a:t>King was mourning death of eldest son, torn between Necker’s advice to offer concessions and advice of wife and brother to oppose firmly</a:t>
            </a:r>
          </a:p>
          <a:p>
            <a:pPr>
              <a:buFont typeface="Arial" pitchFamily="34" charset="0"/>
              <a:buChar char="•"/>
            </a:pPr>
            <a:r>
              <a:rPr lang="en-US" dirty="0" smtClean="0"/>
              <a:t>Announced royal session and locked conference hall. </a:t>
            </a:r>
          </a:p>
          <a:p>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National assembly convinced they were to be dissolved by king—convened in the tennis court and vowed not to disband till writing a constitution </a:t>
            </a:r>
          </a:p>
          <a:p>
            <a:pPr>
              <a:buFont typeface="Arial" pitchFamily="34" charset="0"/>
              <a:buChar char="•"/>
            </a:pPr>
            <a:r>
              <a:rPr lang="en-US" dirty="0" smtClean="0"/>
              <a:t>In royal session, king announced preservation of EG and didn’t recognize NA—but conceded that deputies meet together and vote by head on tax legislation and equality of taxes, liberty of press and curtailing of hunting rights announced. Too little too late.</a:t>
            </a:r>
          </a:p>
          <a:p>
            <a:pPr>
              <a:buFont typeface="Arial" pitchFamily="34" charset="0"/>
              <a:buChar char="•"/>
            </a:pPr>
            <a:r>
              <a:rPr lang="en-US" dirty="0" smtClean="0"/>
              <a:t>NA defied King, King capitulated and ordered 1</a:t>
            </a:r>
            <a:r>
              <a:rPr lang="en-US" baseline="30000" dirty="0" smtClean="0"/>
              <a:t>st</a:t>
            </a:r>
            <a:r>
              <a:rPr lang="en-US" dirty="0" smtClean="0"/>
              <a:t> and 2</a:t>
            </a:r>
            <a:r>
              <a:rPr lang="en-US" baseline="30000" dirty="0" smtClean="0"/>
              <a:t>nd</a:t>
            </a:r>
            <a:r>
              <a:rPr lang="en-US" dirty="0" smtClean="0"/>
              <a:t> to join 3</a:t>
            </a:r>
            <a:r>
              <a:rPr lang="en-US" baseline="30000" dirty="0" smtClean="0"/>
              <a:t>rd</a:t>
            </a:r>
            <a:r>
              <a:rPr lang="en-US" dirty="0" smtClean="0"/>
              <a:t> in NA, but also ordered troops to Paris</a:t>
            </a:r>
          </a:p>
          <a:p>
            <a:pPr>
              <a:buFont typeface="Arial" pitchFamily="34" charset="0"/>
              <a:buChar char="•"/>
            </a:pPr>
            <a:r>
              <a:rPr lang="en-US" dirty="0" smtClean="0"/>
              <a:t>July 1789 troops convened in Paris, Necker dismissed (personified reform)—agitators had a field day, troops sent to disperse mob but crowd proved stubborn and some of the French Guards joined the mob</a:t>
            </a:r>
          </a:p>
          <a:p>
            <a:pPr>
              <a:buFont typeface="Arial" pitchFamily="34" charset="0"/>
              <a:buChar char="•"/>
            </a:pPr>
            <a:r>
              <a:rPr lang="en-US" dirty="0" smtClean="0"/>
              <a:t>Troops were disorganized and had poor leadership</a:t>
            </a:r>
          </a:p>
          <a:p>
            <a:pPr>
              <a:buFont typeface="Arial" pitchFamily="34" charset="0"/>
              <a:buChar char="•"/>
            </a:pPr>
            <a:r>
              <a:rPr lang="en-US" dirty="0" smtClean="0"/>
              <a:t>Formation of citizens’ militia—National Guard</a:t>
            </a:r>
          </a:p>
          <a:p>
            <a:pPr>
              <a:buFont typeface="Arial" pitchFamily="34" charset="0"/>
              <a:buChar char="•"/>
            </a:pPr>
            <a:r>
              <a:rPr lang="en-US" dirty="0" smtClean="0"/>
              <a:t>14</a:t>
            </a:r>
            <a:r>
              <a:rPr lang="en-US" baseline="30000" dirty="0" smtClean="0"/>
              <a:t>th</a:t>
            </a:r>
            <a:r>
              <a:rPr lang="en-US" dirty="0" smtClean="0"/>
              <a:t> July 1789 mob 80, 000 strong, appropriated 30,000 muskets from </a:t>
            </a:r>
            <a:r>
              <a:rPr lang="en-US" dirty="0" err="1" smtClean="0"/>
              <a:t>Invalides</a:t>
            </a:r>
            <a:r>
              <a:rPr lang="en-US" dirty="0" smtClean="0"/>
              <a:t> but no gun powder and shot. Marched to Bastille. Bastille represented fall of despotism and tyranny</a:t>
            </a:r>
          </a:p>
          <a:p>
            <a:pPr>
              <a:buFont typeface="Arial" pitchFamily="34" charset="0"/>
              <a:buChar char="•"/>
            </a:pPr>
            <a:r>
              <a:rPr lang="en-US" dirty="0" smtClean="0"/>
              <a:t>King restored Necker and ordered troops back to garrisons, ostensibly showed support for revolution (sported the tricolor)</a:t>
            </a:r>
          </a:p>
          <a:p>
            <a:pPr>
              <a:buFont typeface="Arial" pitchFamily="34" charset="0"/>
              <a:buChar char="•"/>
            </a:pPr>
            <a:r>
              <a:rPr lang="en-US" dirty="0" smtClean="0"/>
              <a:t>Great Fear: July-Aug 1789—Local authorities replaced king’s officers, royal </a:t>
            </a:r>
            <a:r>
              <a:rPr lang="en-US" dirty="0" err="1" smtClean="0"/>
              <a:t>intendants</a:t>
            </a:r>
            <a:r>
              <a:rPr lang="en-US" dirty="0" smtClean="0"/>
              <a:t> abdicated, </a:t>
            </a:r>
            <a:r>
              <a:rPr lang="en-US" dirty="0" err="1" smtClean="0"/>
              <a:t>parlements</a:t>
            </a:r>
            <a:r>
              <a:rPr lang="en-US" dirty="0" smtClean="0"/>
              <a:t> dissolved, tax collectors disappeared, all cities created national guard</a:t>
            </a:r>
          </a:p>
          <a:p>
            <a:pPr>
              <a:buFont typeface="Arial" pitchFamily="34" charset="0"/>
              <a:buChar char="•"/>
            </a:pPr>
            <a:r>
              <a:rPr lang="en-US" dirty="0" smtClean="0"/>
              <a:t>Revolutionary violence exploded all over countryside—bread shortages due to bad harvest in 1788—peasants marched on chateaux and abbeys, demanding abolition of feudal dues, burning feudal records, carriages of aristocrats attacked, robbed, murdered, </a:t>
            </a:r>
            <a:r>
              <a:rPr lang="en-US" dirty="0" err="1" smtClean="0"/>
              <a:t>grainware</a:t>
            </a:r>
            <a:r>
              <a:rPr lang="en-US" dirty="0" smtClean="0"/>
              <a:t> houses and bakeries attacked</a:t>
            </a:r>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Rumors that foreign troops were being dispatched to France by the </a:t>
            </a:r>
            <a:r>
              <a:rPr lang="en-US" dirty="0" err="1" smtClean="0"/>
              <a:t>emigres</a:t>
            </a:r>
            <a:r>
              <a:rPr lang="en-US" dirty="0" smtClean="0"/>
              <a:t>, and brigands paid by the aristocrats were approaching to burn villages and destroy crops</a:t>
            </a:r>
          </a:p>
          <a:p>
            <a:pPr>
              <a:buFont typeface="Arial" pitchFamily="34" charset="0"/>
              <a:buChar char="•"/>
            </a:pPr>
            <a:r>
              <a:rPr lang="en-US" dirty="0" smtClean="0"/>
              <a:t>Period of terror of unseen enemies, not so much bloody peasant revolution, but appeared so</a:t>
            </a:r>
          </a:p>
          <a:p>
            <a:pPr>
              <a:buFont typeface="Arial" pitchFamily="34" charset="0"/>
              <a:buChar char="•"/>
            </a:pPr>
            <a:r>
              <a:rPr lang="en-US" dirty="0" smtClean="0"/>
              <a:t>August decrees—manorial dues of small value (e.g. the </a:t>
            </a:r>
            <a:r>
              <a:rPr lang="en-US" dirty="0" err="1" smtClean="0"/>
              <a:t>banalites</a:t>
            </a:r>
            <a:r>
              <a:rPr lang="en-US" dirty="0" smtClean="0"/>
              <a:t>) abolished without indemnities, tithes abolished but to be continued </a:t>
            </a:r>
            <a:r>
              <a:rPr lang="en-US" dirty="0" err="1" smtClean="0"/>
              <a:t>til</a:t>
            </a:r>
            <a:r>
              <a:rPr lang="en-US" dirty="0" smtClean="0"/>
              <a:t> government could devise other means of revenue. Peasants ignored this and stopped paying </a:t>
            </a:r>
            <a:r>
              <a:rPr lang="en-US" dirty="0" err="1" smtClean="0"/>
              <a:t>signeurial</a:t>
            </a:r>
            <a:r>
              <a:rPr lang="en-US" dirty="0" smtClean="0"/>
              <a:t> dues and tithe</a:t>
            </a:r>
          </a:p>
          <a:p>
            <a:pPr>
              <a:buFont typeface="Arial" pitchFamily="34" charset="0"/>
              <a:buChar char="•"/>
            </a:pPr>
            <a:r>
              <a:rPr lang="en-US" dirty="0" smtClean="0"/>
              <a:t>King withheld signature until </a:t>
            </a:r>
            <a:r>
              <a:rPr lang="en-US" dirty="0" err="1" smtClean="0"/>
              <a:t>october</a:t>
            </a:r>
            <a:r>
              <a:rPr lang="en-US" dirty="0" smtClean="0"/>
              <a:t> when mob violence changed his mind</a:t>
            </a:r>
          </a:p>
          <a:p>
            <a:pPr>
              <a:buFont typeface="Arial" pitchFamily="34" charset="0"/>
              <a:buChar char="•"/>
            </a:pPr>
            <a:r>
              <a:rPr lang="en-US" dirty="0" smtClean="0"/>
              <a:t>Declaration of the Rights of Man and the Citizen—preamble to constitution—freedom of press, equal taxation, equality of rights, liberty, property, security, protection from oppression, no arbitrary arrest, freedom of religion and speech</a:t>
            </a:r>
          </a:p>
          <a:p>
            <a:pPr>
              <a:buFont typeface="Arial" pitchFamily="34" charset="0"/>
              <a:buChar char="•"/>
            </a:pPr>
            <a:r>
              <a:rPr lang="en-US" dirty="0" smtClean="0"/>
              <a:t>Factions in NA regarding legislative assembly and constitution:</a:t>
            </a:r>
          </a:p>
          <a:p>
            <a:pPr lvl="1">
              <a:buFont typeface="Arial" pitchFamily="34" charset="0"/>
              <a:buChar char="•"/>
            </a:pPr>
            <a:r>
              <a:rPr lang="en-US" dirty="0" err="1" smtClean="0"/>
              <a:t>Monarchiens</a:t>
            </a:r>
            <a:r>
              <a:rPr lang="en-US" dirty="0" smtClean="0"/>
              <a:t> wanted constitution on English model, king with absolute veto power, bicameral legislature with elected lower house and upper house of peers selected by the King from nobility and commoners of merit to moderate capriciousness of the masses. Marat branded these as aristocratic counterrevolutionaries in </a:t>
            </a:r>
            <a:r>
              <a:rPr lang="en-US" dirty="0" err="1" smtClean="0"/>
              <a:t>L’ami</a:t>
            </a:r>
            <a:r>
              <a:rPr lang="en-US" dirty="0" smtClean="0"/>
              <a:t> de </a:t>
            </a:r>
            <a:r>
              <a:rPr lang="en-US" dirty="0" err="1" smtClean="0"/>
              <a:t>peuple</a:t>
            </a:r>
            <a:endParaRPr lang="en-US" dirty="0" smtClean="0"/>
          </a:p>
          <a:p>
            <a:pPr lvl="1">
              <a:buFont typeface="Arial" pitchFamily="34" charset="0"/>
              <a:buChar char="•"/>
            </a:pPr>
            <a:r>
              <a:rPr lang="en-US" dirty="0" err="1" smtClean="0"/>
              <a:t>Constitutionnels</a:t>
            </a:r>
            <a:r>
              <a:rPr lang="en-US" dirty="0" smtClean="0"/>
              <a:t> wanted 1 house legislature, limited or no veto for king—prevailed. Partial veto for king—could suspend legislature for 3-6 years. King took offense, divine right of rule seemed to be removed. Began calling in troops again to Versailles—the Flanders regiment—insulted the revolution and trampled the tricolor. News reached Paris.</a:t>
            </a:r>
          </a:p>
          <a:p>
            <a:pPr>
              <a:buFont typeface="Arial" pitchFamily="34" charset="0"/>
              <a:buChar char="•"/>
            </a:pPr>
            <a:r>
              <a:rPr lang="en-US" dirty="0" smtClean="0"/>
              <a:t>Oct. 1789 women marched to Versailles, joined by others, smashed shop windows, taking what they wanted, seized carriages, national guards’ caissons and other means of transport.</a:t>
            </a:r>
            <a:endParaRPr lang="en-IN"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401</TotalTime>
  <Words>6841</Words>
  <Application>Microsoft Office PowerPoint</Application>
  <PresentationFormat>On-screen Show (4:3)</PresentationFormat>
  <Paragraphs>239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Apex</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india</dc:creator>
  <cp:lastModifiedBy>Anushri</cp:lastModifiedBy>
  <cp:revision>25</cp:revision>
  <dcterms:created xsi:type="dcterms:W3CDTF">2006-08-16T00:00:00Z</dcterms:created>
  <dcterms:modified xsi:type="dcterms:W3CDTF">2012-05-19T12:54:37Z</dcterms:modified>
</cp:coreProperties>
</file>